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7"/>
  </p:notesMasterIdLst>
  <p:handoutMasterIdLst>
    <p:handoutMasterId r:id="rId78"/>
  </p:handoutMasterIdLst>
  <p:sldIdLst>
    <p:sldId id="332" r:id="rId2"/>
    <p:sldId id="333" r:id="rId3"/>
    <p:sldId id="334" r:id="rId4"/>
    <p:sldId id="336" r:id="rId5"/>
    <p:sldId id="349" r:id="rId6"/>
    <p:sldId id="348" r:id="rId7"/>
    <p:sldId id="351" r:id="rId8"/>
    <p:sldId id="350" r:id="rId9"/>
    <p:sldId id="339" r:id="rId10"/>
    <p:sldId id="342" r:id="rId11"/>
    <p:sldId id="341" r:id="rId12"/>
    <p:sldId id="344" r:id="rId13"/>
    <p:sldId id="345" r:id="rId14"/>
    <p:sldId id="347" r:id="rId15"/>
    <p:sldId id="353" r:id="rId16"/>
    <p:sldId id="352" r:id="rId17"/>
    <p:sldId id="354" r:id="rId18"/>
    <p:sldId id="355" r:id="rId19"/>
    <p:sldId id="356" r:id="rId20"/>
    <p:sldId id="357" r:id="rId21"/>
    <p:sldId id="358" r:id="rId22"/>
    <p:sldId id="360" r:id="rId23"/>
    <p:sldId id="361" r:id="rId24"/>
    <p:sldId id="362" r:id="rId25"/>
    <p:sldId id="364" r:id="rId26"/>
    <p:sldId id="363" r:id="rId27"/>
    <p:sldId id="365" r:id="rId28"/>
    <p:sldId id="397" r:id="rId29"/>
    <p:sldId id="366" r:id="rId30"/>
    <p:sldId id="367" r:id="rId31"/>
    <p:sldId id="371" r:id="rId32"/>
    <p:sldId id="368" r:id="rId33"/>
    <p:sldId id="369" r:id="rId34"/>
    <p:sldId id="370" r:id="rId35"/>
    <p:sldId id="373" r:id="rId36"/>
    <p:sldId id="372" r:id="rId37"/>
    <p:sldId id="374" r:id="rId38"/>
    <p:sldId id="375" r:id="rId39"/>
    <p:sldId id="376" r:id="rId40"/>
    <p:sldId id="395" r:id="rId41"/>
    <p:sldId id="377" r:id="rId42"/>
    <p:sldId id="378" r:id="rId43"/>
    <p:sldId id="387" r:id="rId44"/>
    <p:sldId id="379" r:id="rId45"/>
    <p:sldId id="380" r:id="rId46"/>
    <p:sldId id="381" r:id="rId47"/>
    <p:sldId id="383" r:id="rId48"/>
    <p:sldId id="385" r:id="rId49"/>
    <p:sldId id="394" r:id="rId50"/>
    <p:sldId id="386" r:id="rId51"/>
    <p:sldId id="388" r:id="rId52"/>
    <p:sldId id="389" r:id="rId53"/>
    <p:sldId id="390" r:id="rId54"/>
    <p:sldId id="391" r:id="rId55"/>
    <p:sldId id="393" r:id="rId56"/>
    <p:sldId id="392" r:id="rId57"/>
    <p:sldId id="404" r:id="rId58"/>
    <p:sldId id="400" r:id="rId59"/>
    <p:sldId id="401" r:id="rId60"/>
    <p:sldId id="402" r:id="rId61"/>
    <p:sldId id="403" r:id="rId62"/>
    <p:sldId id="406" r:id="rId63"/>
    <p:sldId id="405" r:id="rId64"/>
    <p:sldId id="413" r:id="rId65"/>
    <p:sldId id="414" r:id="rId66"/>
    <p:sldId id="410" r:id="rId67"/>
    <p:sldId id="415" r:id="rId68"/>
    <p:sldId id="411" r:id="rId69"/>
    <p:sldId id="417" r:id="rId70"/>
    <p:sldId id="412" r:id="rId71"/>
    <p:sldId id="418" r:id="rId72"/>
    <p:sldId id="408" r:id="rId73"/>
    <p:sldId id="419" r:id="rId74"/>
    <p:sldId id="407" r:id="rId75"/>
    <p:sldId id="420" r:id="rId7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D7"/>
    <a:srgbClr val="FFFF6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6" autoAdjust="0"/>
  </p:normalViewPr>
  <p:slideViewPr>
    <p:cSldViewPr>
      <p:cViewPr varScale="1">
        <p:scale>
          <a:sx n="153" d="100"/>
          <a:sy n="153" d="100"/>
        </p:scale>
        <p:origin x="203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666AE-3640-4B30-AF97-D0FA2EBF180C}" type="doc">
      <dgm:prSet loTypeId="urn:microsoft.com/office/officeart/2005/8/layout/vList5" loCatId="list" qsTypeId="urn:microsoft.com/office/officeart/2005/8/quickstyle/simple1" qsCatId="simple" csTypeId="urn:microsoft.com/office/officeart/2005/8/colors/colorful1#5" csCatId="colorful" phldr="1"/>
      <dgm:spPr/>
      <dgm:t>
        <a:bodyPr/>
        <a:lstStyle/>
        <a:p>
          <a:endParaRPr kumimoji="1" lang="ja-JP" altLang="en-US"/>
        </a:p>
      </dgm:t>
    </dgm:pt>
    <dgm:pt modelId="{8233CE14-A58F-401D-BFCD-9DF21742D201}">
      <dgm:prSet phldrT="[テキスト]" custT="1"/>
      <dgm:spPr/>
      <dgm:t>
        <a:bodyPr/>
        <a:lstStyle/>
        <a:p>
          <a:pPr>
            <a:lnSpc>
              <a:spcPct val="120000"/>
            </a:lnSpc>
          </a:pPr>
          <a:r>
            <a:rPr lang="en-US" altLang="ja-JP" sz="4800" dirty="0">
              <a:latin typeface="ＭＳ Ｐゴシック"/>
              <a:ea typeface="ＭＳ Ｐゴシック"/>
              <a:cs typeface="ＭＳ Ｐゴシック"/>
            </a:rPr>
            <a:t>A</a:t>
          </a:r>
          <a:endParaRPr kumimoji="1" lang="ja-JP" altLang="en-US" sz="4800" dirty="0">
            <a:latin typeface="ＭＳ Ｐゴシック"/>
            <a:ea typeface="ＭＳ Ｐゴシック"/>
            <a:cs typeface="ＭＳ Ｐゴシック"/>
          </a:endParaRPr>
        </a:p>
      </dgm:t>
    </dgm:pt>
    <dgm:pt modelId="{2E7B2D79-4C8A-4B5E-9349-3C14BF1372F6}" type="parTrans" cxnId="{2A1482BE-4CE1-4B32-A38C-85B4FAA1292C}">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F97A1E58-5B0D-481F-A758-D8B99472D127}" type="sibTrans" cxnId="{2A1482BE-4CE1-4B32-A38C-85B4FAA1292C}">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15C8301E-7CCD-4D3E-B6EE-EB242C0D3768}">
      <dgm:prSet custT="1"/>
      <dgm:spPr/>
      <dgm:t>
        <a:bodyPr/>
        <a:lstStyle/>
        <a:p>
          <a:pPr>
            <a:lnSpc>
              <a:spcPct val="120000"/>
            </a:lnSpc>
          </a:pPr>
          <a:r>
            <a:rPr lang="en-US" altLang="ja-JP" sz="4800" dirty="0">
              <a:latin typeface="ＭＳ Ｐゴシック"/>
              <a:ea typeface="ＭＳ Ｐゴシック"/>
              <a:cs typeface="ＭＳ Ｐゴシック"/>
            </a:rPr>
            <a:t>B</a:t>
          </a:r>
          <a:endParaRPr lang="ja-JP" altLang="ja-JP" sz="4800" dirty="0">
            <a:latin typeface="ＭＳ Ｐゴシック"/>
            <a:ea typeface="ＭＳ Ｐゴシック"/>
            <a:cs typeface="ＭＳ Ｐゴシック"/>
          </a:endParaRPr>
        </a:p>
      </dgm:t>
    </dgm:pt>
    <dgm:pt modelId="{D8BD9E5A-1EF6-4849-9DF2-DA6960CDE2C1}" type="parTrans" cxnId="{E492FD4C-7F7D-4482-BF41-CF3D7C0418E2}">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8A81FDD7-E6DC-40EB-A60D-2472B32F0150}" type="sibTrans" cxnId="{E492FD4C-7F7D-4482-BF41-CF3D7C0418E2}">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D00F18B3-0613-4547-9412-221C88BC1280}">
      <dgm:prSet custT="1"/>
      <dgm:spPr/>
      <dgm:t>
        <a:bodyPr/>
        <a:lstStyle/>
        <a:p>
          <a:pPr>
            <a:lnSpc>
              <a:spcPct val="120000"/>
            </a:lnSpc>
          </a:pPr>
          <a:r>
            <a:rPr lang="en-US" altLang="ja-JP" sz="4800" dirty="0">
              <a:latin typeface="ＭＳ Ｐゴシック"/>
              <a:ea typeface="ＭＳ Ｐゴシック"/>
              <a:cs typeface="ＭＳ Ｐゴシック"/>
            </a:rPr>
            <a:t>C</a:t>
          </a:r>
          <a:endParaRPr lang="ja-JP" altLang="ja-JP" sz="4800" dirty="0">
            <a:latin typeface="ＭＳ Ｐゴシック"/>
            <a:ea typeface="ＭＳ Ｐゴシック"/>
            <a:cs typeface="ＭＳ Ｐゴシック"/>
          </a:endParaRPr>
        </a:p>
      </dgm:t>
    </dgm:pt>
    <dgm:pt modelId="{1E9111CC-EC87-48CF-BD8E-60AB598F6A1E}" type="parTrans" cxnId="{A12A2E21-A0D2-4FC8-81F1-F6AAAE48F08C}">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83034881-0550-4A3C-B709-E592ECCC1286}" type="sibTrans" cxnId="{A12A2E21-A0D2-4FC8-81F1-F6AAAE48F08C}">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1F9D36A8-A62D-49EB-8BDB-5AFB20F56EE7}">
      <dgm:prSet phldrT="[テキスト]" custT="1"/>
      <dgm:spPr/>
      <dgm:t>
        <a:bodyPr/>
        <a:lstStyle/>
        <a:p>
          <a:pPr>
            <a:lnSpc>
              <a:spcPct val="120000"/>
            </a:lnSpc>
          </a:pPr>
          <a:r>
            <a:rPr lang="ja-JP" altLang="en-US" sz="2000" dirty="0">
              <a:latin typeface="ＭＳ Ｐゴシック"/>
              <a:ea typeface="ＭＳ Ｐゴシック"/>
              <a:cs typeface="ＭＳ Ｐゴシック"/>
            </a:rPr>
            <a:t>営業職では当然のこと。よくあることで、特にストレスがあるとは言えない。</a:t>
          </a:r>
          <a:endParaRPr kumimoji="1" lang="ja-JP" altLang="en-US" sz="2000" dirty="0">
            <a:latin typeface="ＭＳ Ｐゴシック"/>
            <a:ea typeface="ＭＳ Ｐゴシック"/>
            <a:cs typeface="ＭＳ Ｐゴシック"/>
          </a:endParaRPr>
        </a:p>
      </dgm:t>
    </dgm:pt>
    <dgm:pt modelId="{A60390C0-A7E4-4912-A32B-03E77B83D2BC}" type="parTrans" cxnId="{44B9B1CD-3888-4CA7-9A05-511FA8136268}">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E0ACD0AA-3072-4E5D-B318-78E4064542E0}" type="sibTrans" cxnId="{44B9B1CD-3888-4CA7-9A05-511FA8136268}">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05CB22EC-32F5-4B76-8813-6447FE38F118}">
      <dgm:prSet custT="1"/>
      <dgm:spPr/>
      <dgm:t>
        <a:bodyPr/>
        <a:lstStyle/>
        <a:p>
          <a:pPr>
            <a:lnSpc>
              <a:spcPct val="120000"/>
            </a:lnSpc>
          </a:pPr>
          <a:r>
            <a:rPr lang="ja-JP" altLang="ja-JP" sz="2000" dirty="0">
              <a:latin typeface="ＭＳ Ｐゴシック"/>
              <a:ea typeface="ＭＳ Ｐゴシック"/>
              <a:cs typeface="ＭＳ Ｐゴシック"/>
            </a:rPr>
            <a:t>ノルマなどストレスはありそうだ</a:t>
          </a:r>
          <a:r>
            <a:rPr lang="ja-JP" altLang="en-US" sz="2000" dirty="0">
              <a:latin typeface="ＭＳ Ｐゴシック"/>
              <a:ea typeface="ＭＳ Ｐゴシック"/>
              <a:cs typeface="ＭＳ Ｐゴシック"/>
            </a:rPr>
            <a:t>が、</a:t>
          </a:r>
          <a:br>
            <a:rPr lang="ja-JP" altLang="en-US" sz="2000" dirty="0">
              <a:latin typeface="ＭＳ Ｐゴシック"/>
              <a:ea typeface="ＭＳ Ｐゴシック"/>
              <a:cs typeface="ＭＳ Ｐゴシック"/>
            </a:rPr>
          </a:br>
          <a:r>
            <a:rPr lang="ja-JP" altLang="en-US" sz="2000" dirty="0">
              <a:latin typeface="ＭＳ Ｐゴシック"/>
              <a:ea typeface="ＭＳ Ｐゴシック"/>
              <a:cs typeface="ＭＳ Ｐゴシック"/>
            </a:rPr>
            <a:t>よくあることで、</a:t>
          </a:r>
          <a:r>
            <a:rPr lang="ja-JP" altLang="ja-JP" sz="2000" dirty="0">
              <a:latin typeface="ＭＳ Ｐゴシック"/>
              <a:ea typeface="ＭＳ Ｐゴシック"/>
              <a:cs typeface="ＭＳ Ｐゴシック"/>
            </a:rPr>
            <a:t>そんなに問題は無さそう</a:t>
          </a:r>
          <a:r>
            <a:rPr lang="ja-JP" altLang="en-US" sz="2000" dirty="0">
              <a:latin typeface="ＭＳ Ｐゴシック"/>
              <a:ea typeface="ＭＳ Ｐゴシック"/>
              <a:cs typeface="ＭＳ Ｐゴシック"/>
            </a:rPr>
            <a:t>。</a:t>
          </a:r>
          <a:endParaRPr lang="ja-JP" altLang="ja-JP" sz="2000" dirty="0">
            <a:latin typeface="ＭＳ Ｐゴシック"/>
            <a:ea typeface="ＭＳ Ｐゴシック"/>
            <a:cs typeface="ＭＳ Ｐゴシック"/>
          </a:endParaRPr>
        </a:p>
      </dgm:t>
    </dgm:pt>
    <dgm:pt modelId="{C56F1D76-2ADE-43E3-9424-9C6EA016345A}" type="parTrans" cxnId="{AC701C92-4C3F-40DF-9C94-E6B03918F266}">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B13B9EBD-6753-495F-844E-FB32C2C0581E}" type="sibTrans" cxnId="{AC701C92-4C3F-40DF-9C94-E6B03918F266}">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2E0BC91D-7011-45DC-95E1-06E79072C27E}">
      <dgm:prSet custT="1"/>
      <dgm:spPr/>
      <dgm:t>
        <a:bodyPr/>
        <a:lstStyle/>
        <a:p>
          <a:pPr>
            <a:lnSpc>
              <a:spcPct val="120000"/>
            </a:lnSpc>
          </a:pPr>
          <a:r>
            <a:rPr lang="ja-JP" altLang="ja-JP" sz="2000" dirty="0">
              <a:latin typeface="ＭＳ Ｐゴシック"/>
              <a:ea typeface="ＭＳ Ｐゴシック"/>
              <a:cs typeface="ＭＳ Ｐゴシック"/>
            </a:rPr>
            <a:t>ノルマ</a:t>
          </a:r>
          <a:r>
            <a:rPr lang="ja-JP" altLang="en-US" sz="2000" dirty="0">
              <a:latin typeface="ＭＳ Ｐゴシック"/>
              <a:ea typeface="ＭＳ Ｐゴシック"/>
              <a:cs typeface="ＭＳ Ｐゴシック"/>
            </a:rPr>
            <a:t>のこと</a:t>
          </a:r>
          <a:r>
            <a:rPr lang="ja-JP" altLang="ja-JP" sz="2000" dirty="0">
              <a:latin typeface="ＭＳ Ｐゴシック"/>
              <a:ea typeface="ＭＳ Ｐゴシック"/>
              <a:cs typeface="ＭＳ Ｐゴシック"/>
            </a:rPr>
            <a:t>、</a:t>
          </a:r>
          <a:r>
            <a:rPr lang="ja-JP" altLang="en-US" sz="2000" dirty="0">
              <a:latin typeface="ＭＳ Ｐゴシック"/>
              <a:ea typeface="ＭＳ Ｐゴシック"/>
              <a:cs typeface="ＭＳ Ｐゴシック"/>
            </a:rPr>
            <a:t>残業、</a:t>
          </a:r>
          <a:r>
            <a:rPr lang="ja-JP" altLang="ja-JP" sz="2000" dirty="0">
              <a:latin typeface="ＭＳ Ｐゴシック"/>
              <a:ea typeface="ＭＳ Ｐゴシック"/>
              <a:cs typeface="ＭＳ Ｐゴシック"/>
            </a:rPr>
            <a:t>努力が実らない</a:t>
          </a:r>
          <a:r>
            <a:rPr lang="ja-JP" altLang="en-US" sz="2000" dirty="0">
              <a:latin typeface="ＭＳ Ｐゴシック"/>
              <a:ea typeface="ＭＳ Ｐゴシック"/>
              <a:cs typeface="ＭＳ Ｐゴシック"/>
            </a:rPr>
            <a:t>ことなど</a:t>
          </a:r>
          <a:r>
            <a:rPr lang="ja-JP" altLang="ja-JP" sz="2000" dirty="0">
              <a:latin typeface="ＭＳ Ｐゴシック"/>
              <a:ea typeface="ＭＳ Ｐゴシック"/>
              <a:cs typeface="ＭＳ Ｐゴシック"/>
            </a:rPr>
            <a:t>、ストレスは強</a:t>
          </a:r>
          <a:r>
            <a:rPr lang="ja-JP" altLang="en-US" sz="2000" dirty="0">
              <a:latin typeface="ＭＳ Ｐゴシック"/>
              <a:ea typeface="ＭＳ Ｐゴシック"/>
              <a:cs typeface="ＭＳ Ｐゴシック"/>
            </a:rPr>
            <a:t>いかもしれない。</a:t>
          </a:r>
          <a:endParaRPr lang="ja-JP" altLang="ja-JP" sz="2000" dirty="0">
            <a:latin typeface="ＭＳ Ｐゴシック"/>
            <a:ea typeface="ＭＳ Ｐゴシック"/>
            <a:cs typeface="ＭＳ Ｐゴシック"/>
          </a:endParaRPr>
        </a:p>
      </dgm:t>
    </dgm:pt>
    <dgm:pt modelId="{C2482349-8174-49DB-93B5-020DB4072536}" type="parTrans" cxnId="{FE881D3C-A278-4F1A-B8C8-433BF55DF2F5}">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2A269460-BEA1-441C-87C5-7F1B159766D8}" type="sibTrans" cxnId="{FE881D3C-A278-4F1A-B8C8-433BF55DF2F5}">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40DC82E5-422D-4219-A626-7B5784882025}" type="pres">
      <dgm:prSet presAssocID="{51F666AE-3640-4B30-AF97-D0FA2EBF180C}" presName="Name0" presStyleCnt="0">
        <dgm:presLayoutVars>
          <dgm:dir/>
          <dgm:animLvl val="lvl"/>
          <dgm:resizeHandles val="exact"/>
        </dgm:presLayoutVars>
      </dgm:prSet>
      <dgm:spPr/>
    </dgm:pt>
    <dgm:pt modelId="{4699ABE3-A942-4A0E-A739-19E31A16DA5F}" type="pres">
      <dgm:prSet presAssocID="{8233CE14-A58F-401D-BFCD-9DF21742D201}" presName="linNode" presStyleCnt="0"/>
      <dgm:spPr/>
    </dgm:pt>
    <dgm:pt modelId="{172F4528-6FDB-4429-9879-4A22A7784542}" type="pres">
      <dgm:prSet presAssocID="{8233CE14-A58F-401D-BFCD-9DF21742D201}" presName="parentText" presStyleLbl="node1" presStyleIdx="0" presStyleCnt="3" custScaleX="48467" custLinFactNeighborX="-15841">
        <dgm:presLayoutVars>
          <dgm:chMax val="1"/>
          <dgm:bulletEnabled val="1"/>
        </dgm:presLayoutVars>
      </dgm:prSet>
      <dgm:spPr/>
    </dgm:pt>
    <dgm:pt modelId="{8EE41152-27F3-4785-92CD-331424BF5B56}" type="pres">
      <dgm:prSet presAssocID="{8233CE14-A58F-401D-BFCD-9DF21742D201}" presName="descendantText" presStyleLbl="alignAccFollowNode1" presStyleIdx="0" presStyleCnt="3" custScaleX="132877">
        <dgm:presLayoutVars>
          <dgm:bulletEnabled val="1"/>
        </dgm:presLayoutVars>
      </dgm:prSet>
      <dgm:spPr/>
    </dgm:pt>
    <dgm:pt modelId="{B872409A-A4C0-4271-9681-A9F4E792767E}" type="pres">
      <dgm:prSet presAssocID="{F97A1E58-5B0D-481F-A758-D8B99472D127}" presName="sp" presStyleCnt="0"/>
      <dgm:spPr/>
    </dgm:pt>
    <dgm:pt modelId="{98236E59-F49E-405E-84B5-ECE0F73A1B44}" type="pres">
      <dgm:prSet presAssocID="{15C8301E-7CCD-4D3E-B6EE-EB242C0D3768}" presName="linNode" presStyleCnt="0"/>
      <dgm:spPr/>
    </dgm:pt>
    <dgm:pt modelId="{A0AEC5E9-F130-46A5-ADD0-A1C6A315C5E2}" type="pres">
      <dgm:prSet presAssocID="{15C8301E-7CCD-4D3E-B6EE-EB242C0D3768}" presName="parentText" presStyleLbl="node1" presStyleIdx="1" presStyleCnt="3" custScaleX="48467" custLinFactNeighborX="-15841">
        <dgm:presLayoutVars>
          <dgm:chMax val="1"/>
          <dgm:bulletEnabled val="1"/>
        </dgm:presLayoutVars>
      </dgm:prSet>
      <dgm:spPr/>
    </dgm:pt>
    <dgm:pt modelId="{FF139BB1-27CB-42F9-85E7-6E8C1431C498}" type="pres">
      <dgm:prSet presAssocID="{15C8301E-7CCD-4D3E-B6EE-EB242C0D3768}" presName="descendantText" presStyleLbl="alignAccFollowNode1" presStyleIdx="1" presStyleCnt="3" custScaleX="132877">
        <dgm:presLayoutVars>
          <dgm:bulletEnabled val="1"/>
        </dgm:presLayoutVars>
      </dgm:prSet>
      <dgm:spPr/>
    </dgm:pt>
    <dgm:pt modelId="{159EFE12-3821-4D78-B1A9-A89CA28F5C1A}" type="pres">
      <dgm:prSet presAssocID="{8A81FDD7-E6DC-40EB-A60D-2472B32F0150}" presName="sp" presStyleCnt="0"/>
      <dgm:spPr/>
    </dgm:pt>
    <dgm:pt modelId="{4105A70F-DB10-4594-9D30-0C3CDCEBF919}" type="pres">
      <dgm:prSet presAssocID="{D00F18B3-0613-4547-9412-221C88BC1280}" presName="linNode" presStyleCnt="0"/>
      <dgm:spPr/>
    </dgm:pt>
    <dgm:pt modelId="{1D6210AB-3555-4CC6-9D30-AB399EBD8918}" type="pres">
      <dgm:prSet presAssocID="{D00F18B3-0613-4547-9412-221C88BC1280}" presName="parentText" presStyleLbl="node1" presStyleIdx="2" presStyleCnt="3" custScaleX="48467" custLinFactNeighborX="-15841">
        <dgm:presLayoutVars>
          <dgm:chMax val="1"/>
          <dgm:bulletEnabled val="1"/>
        </dgm:presLayoutVars>
      </dgm:prSet>
      <dgm:spPr/>
    </dgm:pt>
    <dgm:pt modelId="{6952874C-D015-4F6A-8942-8E70FCBA0985}" type="pres">
      <dgm:prSet presAssocID="{D00F18B3-0613-4547-9412-221C88BC1280}" presName="descendantText" presStyleLbl="alignAccFollowNode1" presStyleIdx="2" presStyleCnt="3" custScaleX="132877">
        <dgm:presLayoutVars>
          <dgm:bulletEnabled val="1"/>
        </dgm:presLayoutVars>
      </dgm:prSet>
      <dgm:spPr/>
    </dgm:pt>
  </dgm:ptLst>
  <dgm:cxnLst>
    <dgm:cxn modelId="{86AF9C12-794E-604E-A0E2-7AFC2D1DD183}" type="presOf" srcId="{1F9D36A8-A62D-49EB-8BDB-5AFB20F56EE7}" destId="{8EE41152-27F3-4785-92CD-331424BF5B56}" srcOrd="0" destOrd="0" presId="urn:microsoft.com/office/officeart/2005/8/layout/vList5"/>
    <dgm:cxn modelId="{4B41711C-0CBB-F04E-B7A4-4784A0CB195C}" type="presOf" srcId="{8233CE14-A58F-401D-BFCD-9DF21742D201}" destId="{172F4528-6FDB-4429-9879-4A22A7784542}" srcOrd="0" destOrd="0" presId="urn:microsoft.com/office/officeart/2005/8/layout/vList5"/>
    <dgm:cxn modelId="{A12A2E21-A0D2-4FC8-81F1-F6AAAE48F08C}" srcId="{51F666AE-3640-4B30-AF97-D0FA2EBF180C}" destId="{D00F18B3-0613-4547-9412-221C88BC1280}" srcOrd="2" destOrd="0" parTransId="{1E9111CC-EC87-48CF-BD8E-60AB598F6A1E}" sibTransId="{83034881-0550-4A3C-B709-E592ECCC1286}"/>
    <dgm:cxn modelId="{FE881D3C-A278-4F1A-B8C8-433BF55DF2F5}" srcId="{D00F18B3-0613-4547-9412-221C88BC1280}" destId="{2E0BC91D-7011-45DC-95E1-06E79072C27E}" srcOrd="0" destOrd="0" parTransId="{C2482349-8174-49DB-93B5-020DB4072536}" sibTransId="{2A269460-BEA1-441C-87C5-7F1B159766D8}"/>
    <dgm:cxn modelId="{E492FD4C-7F7D-4482-BF41-CF3D7C0418E2}" srcId="{51F666AE-3640-4B30-AF97-D0FA2EBF180C}" destId="{15C8301E-7CCD-4D3E-B6EE-EB242C0D3768}" srcOrd="1" destOrd="0" parTransId="{D8BD9E5A-1EF6-4849-9DF2-DA6960CDE2C1}" sibTransId="{8A81FDD7-E6DC-40EB-A60D-2472B32F0150}"/>
    <dgm:cxn modelId="{7608486F-6CA0-0549-904F-507B980CE5BE}" type="presOf" srcId="{51F666AE-3640-4B30-AF97-D0FA2EBF180C}" destId="{40DC82E5-422D-4219-A626-7B5784882025}" srcOrd="0" destOrd="0" presId="urn:microsoft.com/office/officeart/2005/8/layout/vList5"/>
    <dgm:cxn modelId="{AC701C92-4C3F-40DF-9C94-E6B03918F266}" srcId="{15C8301E-7CCD-4D3E-B6EE-EB242C0D3768}" destId="{05CB22EC-32F5-4B76-8813-6447FE38F118}" srcOrd="0" destOrd="0" parTransId="{C56F1D76-2ADE-43E3-9424-9C6EA016345A}" sibTransId="{B13B9EBD-6753-495F-844E-FB32C2C0581E}"/>
    <dgm:cxn modelId="{C8AB54B1-95B8-4B46-8F64-CC847C775777}" type="presOf" srcId="{15C8301E-7CCD-4D3E-B6EE-EB242C0D3768}" destId="{A0AEC5E9-F130-46A5-ADD0-A1C6A315C5E2}" srcOrd="0" destOrd="0" presId="urn:microsoft.com/office/officeart/2005/8/layout/vList5"/>
    <dgm:cxn modelId="{2A1482BE-4CE1-4B32-A38C-85B4FAA1292C}" srcId="{51F666AE-3640-4B30-AF97-D0FA2EBF180C}" destId="{8233CE14-A58F-401D-BFCD-9DF21742D201}" srcOrd="0" destOrd="0" parTransId="{2E7B2D79-4C8A-4B5E-9349-3C14BF1372F6}" sibTransId="{F97A1E58-5B0D-481F-A758-D8B99472D127}"/>
    <dgm:cxn modelId="{44B9B1CD-3888-4CA7-9A05-511FA8136268}" srcId="{8233CE14-A58F-401D-BFCD-9DF21742D201}" destId="{1F9D36A8-A62D-49EB-8BDB-5AFB20F56EE7}" srcOrd="0" destOrd="0" parTransId="{A60390C0-A7E4-4912-A32B-03E77B83D2BC}" sibTransId="{E0ACD0AA-3072-4E5D-B318-78E4064542E0}"/>
    <dgm:cxn modelId="{51CE41D1-ED95-D04A-8E23-0F269B2E6EED}" type="presOf" srcId="{05CB22EC-32F5-4B76-8813-6447FE38F118}" destId="{FF139BB1-27CB-42F9-85E7-6E8C1431C498}" srcOrd="0" destOrd="0" presId="urn:microsoft.com/office/officeart/2005/8/layout/vList5"/>
    <dgm:cxn modelId="{DD0592E4-689C-CE4B-B5A8-984769EB3D58}" type="presOf" srcId="{2E0BC91D-7011-45DC-95E1-06E79072C27E}" destId="{6952874C-D015-4F6A-8942-8E70FCBA0985}" srcOrd="0" destOrd="0" presId="urn:microsoft.com/office/officeart/2005/8/layout/vList5"/>
    <dgm:cxn modelId="{231088E8-E5A5-644F-A23B-AC79A659BA13}" type="presOf" srcId="{D00F18B3-0613-4547-9412-221C88BC1280}" destId="{1D6210AB-3555-4CC6-9D30-AB399EBD8918}" srcOrd="0" destOrd="0" presId="urn:microsoft.com/office/officeart/2005/8/layout/vList5"/>
    <dgm:cxn modelId="{CA77B326-7F05-084E-8EE4-93D7A90F20B5}" type="presParOf" srcId="{40DC82E5-422D-4219-A626-7B5784882025}" destId="{4699ABE3-A942-4A0E-A739-19E31A16DA5F}" srcOrd="0" destOrd="0" presId="urn:microsoft.com/office/officeart/2005/8/layout/vList5"/>
    <dgm:cxn modelId="{52E1605F-7C15-3941-BEC2-DD47C34A2407}" type="presParOf" srcId="{4699ABE3-A942-4A0E-A739-19E31A16DA5F}" destId="{172F4528-6FDB-4429-9879-4A22A7784542}" srcOrd="0" destOrd="0" presId="urn:microsoft.com/office/officeart/2005/8/layout/vList5"/>
    <dgm:cxn modelId="{953A4E22-BB2F-BE49-88B4-E11B1A08C6BA}" type="presParOf" srcId="{4699ABE3-A942-4A0E-A739-19E31A16DA5F}" destId="{8EE41152-27F3-4785-92CD-331424BF5B56}" srcOrd="1" destOrd="0" presId="urn:microsoft.com/office/officeart/2005/8/layout/vList5"/>
    <dgm:cxn modelId="{4BEF036F-5041-4B4B-B6B8-DFA5C53D018D}" type="presParOf" srcId="{40DC82E5-422D-4219-A626-7B5784882025}" destId="{B872409A-A4C0-4271-9681-A9F4E792767E}" srcOrd="1" destOrd="0" presId="urn:microsoft.com/office/officeart/2005/8/layout/vList5"/>
    <dgm:cxn modelId="{06915346-575D-454B-BA3E-8EA7360D3DDB}" type="presParOf" srcId="{40DC82E5-422D-4219-A626-7B5784882025}" destId="{98236E59-F49E-405E-84B5-ECE0F73A1B44}" srcOrd="2" destOrd="0" presId="urn:microsoft.com/office/officeart/2005/8/layout/vList5"/>
    <dgm:cxn modelId="{5F17CD5B-C799-8544-B7CB-D25EAA765D2B}" type="presParOf" srcId="{98236E59-F49E-405E-84B5-ECE0F73A1B44}" destId="{A0AEC5E9-F130-46A5-ADD0-A1C6A315C5E2}" srcOrd="0" destOrd="0" presId="urn:microsoft.com/office/officeart/2005/8/layout/vList5"/>
    <dgm:cxn modelId="{92FC2802-2FDE-AE4F-9E6B-E3722AC8B2CB}" type="presParOf" srcId="{98236E59-F49E-405E-84B5-ECE0F73A1B44}" destId="{FF139BB1-27CB-42F9-85E7-6E8C1431C498}" srcOrd="1" destOrd="0" presId="urn:microsoft.com/office/officeart/2005/8/layout/vList5"/>
    <dgm:cxn modelId="{2B70D305-8104-F847-8367-BEEC4161D42F}" type="presParOf" srcId="{40DC82E5-422D-4219-A626-7B5784882025}" destId="{159EFE12-3821-4D78-B1A9-A89CA28F5C1A}" srcOrd="3" destOrd="0" presId="urn:microsoft.com/office/officeart/2005/8/layout/vList5"/>
    <dgm:cxn modelId="{FC3E9F19-6F4C-A449-90EA-145FC8A8D1EA}" type="presParOf" srcId="{40DC82E5-422D-4219-A626-7B5784882025}" destId="{4105A70F-DB10-4594-9D30-0C3CDCEBF919}" srcOrd="4" destOrd="0" presId="urn:microsoft.com/office/officeart/2005/8/layout/vList5"/>
    <dgm:cxn modelId="{90187103-C8EA-3849-AB3A-210BE148F46F}" type="presParOf" srcId="{4105A70F-DB10-4594-9D30-0C3CDCEBF919}" destId="{1D6210AB-3555-4CC6-9D30-AB399EBD8918}" srcOrd="0" destOrd="0" presId="urn:microsoft.com/office/officeart/2005/8/layout/vList5"/>
    <dgm:cxn modelId="{4384B5C5-59FE-084E-89B2-A256DBF540C4}" type="presParOf" srcId="{4105A70F-DB10-4594-9D30-0C3CDCEBF919}" destId="{6952874C-D015-4F6A-8942-8E70FCBA09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F666AE-3640-4B30-AF97-D0FA2EBF180C}"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kumimoji="1" lang="ja-JP" altLang="en-US"/>
        </a:p>
      </dgm:t>
    </dgm:pt>
    <dgm:pt modelId="{D00F18B3-0613-4547-9412-221C88BC1280}">
      <dgm:prSet custT="1"/>
      <dgm:spPr/>
      <dgm:t>
        <a:bodyPr/>
        <a:lstStyle/>
        <a:p>
          <a:pPr>
            <a:lnSpc>
              <a:spcPct val="90000"/>
            </a:lnSpc>
          </a:pPr>
          <a:r>
            <a:rPr lang="en-US" altLang="ja-JP" sz="4400" dirty="0">
              <a:latin typeface="ＭＳ Ｐゴシック"/>
              <a:ea typeface="ＭＳ Ｐゴシック"/>
              <a:cs typeface="ＭＳ Ｐゴシック"/>
            </a:rPr>
            <a:t>A</a:t>
          </a:r>
          <a:endParaRPr lang="ja-JP" altLang="ja-JP" sz="4400" dirty="0">
            <a:latin typeface="ＭＳ Ｐゴシック"/>
            <a:ea typeface="ＭＳ Ｐゴシック"/>
            <a:cs typeface="ＭＳ Ｐゴシック"/>
          </a:endParaRPr>
        </a:p>
      </dgm:t>
    </dgm:pt>
    <dgm:pt modelId="{1E9111CC-EC87-48CF-BD8E-60AB598F6A1E}" type="parTrans" cxnId="{A12A2E21-A0D2-4FC8-81F1-F6AAAE48F08C}">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83034881-0550-4A3C-B709-E592ECCC1286}" type="sibTrans" cxnId="{A12A2E21-A0D2-4FC8-81F1-F6AAAE48F08C}">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2E0BC91D-7011-45DC-95E1-06E79072C27E}">
      <dgm:prSet custT="1"/>
      <dgm:spPr/>
      <dgm:t>
        <a:bodyPr/>
        <a:lstStyle/>
        <a:p>
          <a:pPr>
            <a:lnSpc>
              <a:spcPct val="130000"/>
            </a:lnSpc>
          </a:pPr>
          <a:r>
            <a:rPr kumimoji="1" lang="ja-JP" altLang="en-US" sz="1800" dirty="0">
              <a:latin typeface="ＭＳ Ｐゴシック"/>
              <a:ea typeface="ＭＳ Ｐゴシック"/>
              <a:cs typeface="ＭＳ Ｐゴシック"/>
            </a:rPr>
            <a:t>背景に健康上の問題があるかもしれないので、産業医などへの相談をすすめてみる。</a:t>
          </a:r>
          <a:endParaRPr lang="ja-JP" altLang="ja-JP" sz="1800" dirty="0">
            <a:latin typeface="ＭＳ Ｐゴシック"/>
            <a:ea typeface="ＭＳ Ｐゴシック"/>
            <a:cs typeface="ＭＳ Ｐゴシック"/>
          </a:endParaRPr>
        </a:p>
      </dgm:t>
    </dgm:pt>
    <dgm:pt modelId="{C2482349-8174-49DB-93B5-020DB4072536}" type="parTrans" cxnId="{FE881D3C-A278-4F1A-B8C8-433BF55DF2F5}">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2A269460-BEA1-441C-87C5-7F1B159766D8}" type="sibTrans" cxnId="{FE881D3C-A278-4F1A-B8C8-433BF55DF2F5}">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40DC82E5-422D-4219-A626-7B5784882025}" type="pres">
      <dgm:prSet presAssocID="{51F666AE-3640-4B30-AF97-D0FA2EBF180C}" presName="Name0" presStyleCnt="0">
        <dgm:presLayoutVars>
          <dgm:dir/>
          <dgm:animLvl val="lvl"/>
          <dgm:resizeHandles val="exact"/>
        </dgm:presLayoutVars>
      </dgm:prSet>
      <dgm:spPr/>
    </dgm:pt>
    <dgm:pt modelId="{4105A70F-DB10-4594-9D30-0C3CDCEBF919}" type="pres">
      <dgm:prSet presAssocID="{D00F18B3-0613-4547-9412-221C88BC1280}" presName="linNode" presStyleCnt="0"/>
      <dgm:spPr/>
    </dgm:pt>
    <dgm:pt modelId="{1D6210AB-3555-4CC6-9D30-AB399EBD8918}" type="pres">
      <dgm:prSet presAssocID="{D00F18B3-0613-4547-9412-221C88BC1280}" presName="parentText" presStyleLbl="node1" presStyleIdx="0" presStyleCnt="1" custScaleX="48467" custLinFactNeighborX="-15841">
        <dgm:presLayoutVars>
          <dgm:chMax val="1"/>
          <dgm:bulletEnabled val="1"/>
        </dgm:presLayoutVars>
      </dgm:prSet>
      <dgm:spPr/>
    </dgm:pt>
    <dgm:pt modelId="{6952874C-D015-4F6A-8942-8E70FCBA0985}" type="pres">
      <dgm:prSet presAssocID="{D00F18B3-0613-4547-9412-221C88BC1280}" presName="descendantText" presStyleLbl="alignAccFollowNode1" presStyleIdx="0" presStyleCnt="1" custScaleX="132877">
        <dgm:presLayoutVars>
          <dgm:bulletEnabled val="1"/>
        </dgm:presLayoutVars>
      </dgm:prSet>
      <dgm:spPr/>
    </dgm:pt>
  </dgm:ptLst>
  <dgm:cxnLst>
    <dgm:cxn modelId="{A12A2E21-A0D2-4FC8-81F1-F6AAAE48F08C}" srcId="{51F666AE-3640-4B30-AF97-D0FA2EBF180C}" destId="{D00F18B3-0613-4547-9412-221C88BC1280}" srcOrd="0" destOrd="0" parTransId="{1E9111CC-EC87-48CF-BD8E-60AB598F6A1E}" sibTransId="{83034881-0550-4A3C-B709-E592ECCC1286}"/>
    <dgm:cxn modelId="{FE881D3C-A278-4F1A-B8C8-433BF55DF2F5}" srcId="{D00F18B3-0613-4547-9412-221C88BC1280}" destId="{2E0BC91D-7011-45DC-95E1-06E79072C27E}" srcOrd="0" destOrd="0" parTransId="{C2482349-8174-49DB-93B5-020DB4072536}" sibTransId="{2A269460-BEA1-441C-87C5-7F1B159766D8}"/>
    <dgm:cxn modelId="{74C25A94-3439-4144-BA51-494F54A3E2E5}" type="presOf" srcId="{D00F18B3-0613-4547-9412-221C88BC1280}" destId="{1D6210AB-3555-4CC6-9D30-AB399EBD8918}" srcOrd="0" destOrd="0" presId="urn:microsoft.com/office/officeart/2005/8/layout/vList5"/>
    <dgm:cxn modelId="{8569D3D1-896A-A441-8712-590945BC38C6}" type="presOf" srcId="{51F666AE-3640-4B30-AF97-D0FA2EBF180C}" destId="{40DC82E5-422D-4219-A626-7B5784882025}" srcOrd="0" destOrd="0" presId="urn:microsoft.com/office/officeart/2005/8/layout/vList5"/>
    <dgm:cxn modelId="{7D5CE4E8-0F97-4841-B992-88211CEF5FEC}" type="presOf" srcId="{2E0BC91D-7011-45DC-95E1-06E79072C27E}" destId="{6952874C-D015-4F6A-8942-8E70FCBA0985}" srcOrd="0" destOrd="0" presId="urn:microsoft.com/office/officeart/2005/8/layout/vList5"/>
    <dgm:cxn modelId="{45755A4F-8505-FC48-B173-839BD9915CBD}" type="presParOf" srcId="{40DC82E5-422D-4219-A626-7B5784882025}" destId="{4105A70F-DB10-4594-9D30-0C3CDCEBF919}" srcOrd="0" destOrd="0" presId="urn:microsoft.com/office/officeart/2005/8/layout/vList5"/>
    <dgm:cxn modelId="{D0D0D37D-6971-D64D-90C8-E462131A67B2}" type="presParOf" srcId="{4105A70F-DB10-4594-9D30-0C3CDCEBF919}" destId="{1D6210AB-3555-4CC6-9D30-AB399EBD8918}" srcOrd="0" destOrd="0" presId="urn:microsoft.com/office/officeart/2005/8/layout/vList5"/>
    <dgm:cxn modelId="{AA286147-B5B8-6A44-9F7F-6A63CEF91273}" type="presParOf" srcId="{4105A70F-DB10-4594-9D30-0C3CDCEBF919}" destId="{6952874C-D015-4F6A-8942-8E70FCBA09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F666AE-3640-4B30-AF97-D0FA2EBF180C}" type="doc">
      <dgm:prSet loTypeId="urn:microsoft.com/office/officeart/2005/8/layout/vList5" loCatId="list" qsTypeId="urn:microsoft.com/office/officeart/2005/8/quickstyle/simple1" qsCatId="simple" csTypeId="urn:microsoft.com/office/officeart/2005/8/colors/colorful1#5" csCatId="colorful" phldr="1"/>
      <dgm:spPr/>
      <dgm:t>
        <a:bodyPr/>
        <a:lstStyle/>
        <a:p>
          <a:endParaRPr kumimoji="1" lang="ja-JP" altLang="en-US"/>
        </a:p>
      </dgm:t>
    </dgm:pt>
    <dgm:pt modelId="{8233CE14-A58F-401D-BFCD-9DF21742D201}">
      <dgm:prSet phldrT="[テキスト]" custT="1"/>
      <dgm:spPr/>
      <dgm:t>
        <a:bodyPr/>
        <a:lstStyle/>
        <a:p>
          <a:pPr>
            <a:lnSpc>
              <a:spcPct val="130000"/>
            </a:lnSpc>
          </a:pPr>
          <a:r>
            <a:rPr lang="en-US" altLang="ja-JP" sz="4800" dirty="0">
              <a:latin typeface="ＭＳ Ｐゴシック"/>
              <a:ea typeface="ＭＳ Ｐゴシック"/>
              <a:cs typeface="ＭＳ Ｐゴシック"/>
            </a:rPr>
            <a:t>A</a:t>
          </a:r>
          <a:endParaRPr kumimoji="1" lang="ja-JP" altLang="en-US" sz="4800" dirty="0">
            <a:latin typeface="ＭＳ Ｐゴシック"/>
            <a:ea typeface="ＭＳ Ｐゴシック"/>
            <a:cs typeface="ＭＳ Ｐゴシック"/>
          </a:endParaRPr>
        </a:p>
      </dgm:t>
    </dgm:pt>
    <dgm:pt modelId="{2E7B2D79-4C8A-4B5E-9349-3C14BF1372F6}" type="parTrans" cxnId="{2A1482BE-4CE1-4B32-A38C-85B4FAA1292C}">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F97A1E58-5B0D-481F-A758-D8B99472D127}" type="sibTrans" cxnId="{2A1482BE-4CE1-4B32-A38C-85B4FAA1292C}">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15C8301E-7CCD-4D3E-B6EE-EB242C0D3768}">
      <dgm:prSet custT="1"/>
      <dgm:spPr/>
      <dgm:t>
        <a:bodyPr/>
        <a:lstStyle/>
        <a:p>
          <a:pPr>
            <a:lnSpc>
              <a:spcPct val="130000"/>
            </a:lnSpc>
          </a:pPr>
          <a:r>
            <a:rPr lang="en-US" altLang="ja-JP" sz="4800" dirty="0">
              <a:latin typeface="ＭＳ Ｐゴシック"/>
              <a:ea typeface="ＭＳ Ｐゴシック"/>
              <a:cs typeface="ＭＳ Ｐゴシック"/>
            </a:rPr>
            <a:t>B</a:t>
          </a:r>
          <a:endParaRPr lang="ja-JP" altLang="ja-JP" sz="4800" dirty="0">
            <a:latin typeface="ＭＳ Ｐゴシック"/>
            <a:ea typeface="ＭＳ Ｐゴシック"/>
            <a:cs typeface="ＭＳ Ｐゴシック"/>
          </a:endParaRPr>
        </a:p>
      </dgm:t>
    </dgm:pt>
    <dgm:pt modelId="{D8BD9E5A-1EF6-4849-9DF2-DA6960CDE2C1}" type="parTrans" cxnId="{E492FD4C-7F7D-4482-BF41-CF3D7C0418E2}">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8A81FDD7-E6DC-40EB-A60D-2472B32F0150}" type="sibTrans" cxnId="{E492FD4C-7F7D-4482-BF41-CF3D7C0418E2}">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D00F18B3-0613-4547-9412-221C88BC1280}">
      <dgm:prSet custT="1"/>
      <dgm:spPr/>
      <dgm:t>
        <a:bodyPr/>
        <a:lstStyle/>
        <a:p>
          <a:pPr>
            <a:lnSpc>
              <a:spcPct val="130000"/>
            </a:lnSpc>
          </a:pPr>
          <a:r>
            <a:rPr lang="en-US" altLang="ja-JP" sz="4800" dirty="0">
              <a:latin typeface="ＭＳ Ｐゴシック"/>
              <a:ea typeface="ＭＳ Ｐゴシック"/>
              <a:cs typeface="ＭＳ Ｐゴシック"/>
            </a:rPr>
            <a:t>C</a:t>
          </a:r>
          <a:endParaRPr lang="ja-JP" altLang="ja-JP" sz="4800" dirty="0">
            <a:latin typeface="ＭＳ Ｐゴシック"/>
            <a:ea typeface="ＭＳ Ｐゴシック"/>
            <a:cs typeface="ＭＳ Ｐゴシック"/>
          </a:endParaRPr>
        </a:p>
      </dgm:t>
    </dgm:pt>
    <dgm:pt modelId="{1E9111CC-EC87-48CF-BD8E-60AB598F6A1E}" type="parTrans" cxnId="{A12A2E21-A0D2-4FC8-81F1-F6AAAE48F08C}">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83034881-0550-4A3C-B709-E592ECCC1286}" type="sibTrans" cxnId="{A12A2E21-A0D2-4FC8-81F1-F6AAAE48F08C}">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1F9D36A8-A62D-49EB-8BDB-5AFB20F56EE7}">
      <dgm:prSet phldrT="[テキスト]" custT="1"/>
      <dgm:spPr/>
      <dgm:t>
        <a:bodyPr/>
        <a:lstStyle/>
        <a:p>
          <a:pPr>
            <a:lnSpc>
              <a:spcPct val="130000"/>
            </a:lnSpc>
          </a:pPr>
          <a:r>
            <a:rPr kumimoji="1" lang="ja-JP" altLang="en-US" sz="2000" dirty="0">
              <a:latin typeface="ＭＳ Ｐゴシック"/>
              <a:ea typeface="ＭＳ Ｐゴシック"/>
              <a:cs typeface="ＭＳ Ｐゴシック"/>
            </a:rPr>
            <a:t>「健康診断の面接」など、別の理由を作って健康管理室から呼び出してもらう。</a:t>
          </a:r>
        </a:p>
      </dgm:t>
    </dgm:pt>
    <dgm:pt modelId="{A60390C0-A7E4-4912-A32B-03E77B83D2BC}" type="parTrans" cxnId="{44B9B1CD-3888-4CA7-9A05-511FA8136268}">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E0ACD0AA-3072-4E5D-B318-78E4064542E0}" type="sibTrans" cxnId="{44B9B1CD-3888-4CA7-9A05-511FA8136268}">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05CB22EC-32F5-4B76-8813-6447FE38F118}">
      <dgm:prSet custT="1"/>
      <dgm:spPr/>
      <dgm:t>
        <a:bodyPr/>
        <a:lstStyle/>
        <a:p>
          <a:pPr>
            <a:lnSpc>
              <a:spcPct val="130000"/>
            </a:lnSpc>
          </a:pPr>
          <a:r>
            <a:rPr lang="ja-JP" altLang="en-US" sz="2000" dirty="0">
              <a:latin typeface="ＭＳ Ｐゴシック"/>
              <a:ea typeface="ＭＳ Ｐゴシック"/>
              <a:cs typeface="ＭＳ Ｐゴシック"/>
            </a:rPr>
            <a:t>まず上司が健康管理室に相談し、その後、部下に相談に行くよう指示する。</a:t>
          </a:r>
          <a:endParaRPr lang="ja-JP" altLang="ja-JP" sz="2000" dirty="0">
            <a:latin typeface="ＭＳ Ｐゴシック"/>
            <a:ea typeface="ＭＳ Ｐゴシック"/>
            <a:cs typeface="ＭＳ Ｐゴシック"/>
          </a:endParaRPr>
        </a:p>
      </dgm:t>
    </dgm:pt>
    <dgm:pt modelId="{C56F1D76-2ADE-43E3-9424-9C6EA016345A}" type="parTrans" cxnId="{AC701C92-4C3F-40DF-9C94-E6B03918F266}">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B13B9EBD-6753-495F-844E-FB32C2C0581E}" type="sibTrans" cxnId="{AC701C92-4C3F-40DF-9C94-E6B03918F266}">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2E0BC91D-7011-45DC-95E1-06E79072C27E}">
      <dgm:prSet custT="1"/>
      <dgm:spPr/>
      <dgm:t>
        <a:bodyPr/>
        <a:lstStyle/>
        <a:p>
          <a:pPr>
            <a:lnSpc>
              <a:spcPct val="130000"/>
            </a:lnSpc>
          </a:pPr>
          <a:r>
            <a:rPr lang="ja-JP" altLang="en-US" sz="2000" dirty="0">
              <a:latin typeface="ＭＳ Ｐゴシック"/>
              <a:ea typeface="ＭＳ Ｐゴシック"/>
              <a:cs typeface="ＭＳ Ｐゴシック"/>
            </a:rPr>
            <a:t>本人のプライバシーを尊重し、本人から自発的な申し出があるまで様子を見る。</a:t>
          </a:r>
          <a:endParaRPr lang="ja-JP" altLang="ja-JP" sz="2000" dirty="0">
            <a:latin typeface="ＭＳ Ｐゴシック"/>
            <a:ea typeface="ＭＳ Ｐゴシック"/>
            <a:cs typeface="ＭＳ Ｐゴシック"/>
          </a:endParaRPr>
        </a:p>
      </dgm:t>
    </dgm:pt>
    <dgm:pt modelId="{C2482349-8174-49DB-93B5-020DB4072536}" type="parTrans" cxnId="{FE881D3C-A278-4F1A-B8C8-433BF55DF2F5}">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2A269460-BEA1-441C-87C5-7F1B159766D8}" type="sibTrans" cxnId="{FE881D3C-A278-4F1A-B8C8-433BF55DF2F5}">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40DC82E5-422D-4219-A626-7B5784882025}" type="pres">
      <dgm:prSet presAssocID="{51F666AE-3640-4B30-AF97-D0FA2EBF180C}" presName="Name0" presStyleCnt="0">
        <dgm:presLayoutVars>
          <dgm:dir/>
          <dgm:animLvl val="lvl"/>
          <dgm:resizeHandles val="exact"/>
        </dgm:presLayoutVars>
      </dgm:prSet>
      <dgm:spPr/>
    </dgm:pt>
    <dgm:pt modelId="{4699ABE3-A942-4A0E-A739-19E31A16DA5F}" type="pres">
      <dgm:prSet presAssocID="{8233CE14-A58F-401D-BFCD-9DF21742D201}" presName="linNode" presStyleCnt="0"/>
      <dgm:spPr/>
    </dgm:pt>
    <dgm:pt modelId="{172F4528-6FDB-4429-9879-4A22A7784542}" type="pres">
      <dgm:prSet presAssocID="{8233CE14-A58F-401D-BFCD-9DF21742D201}" presName="parentText" presStyleLbl="node1" presStyleIdx="0" presStyleCnt="3" custScaleX="48467" custLinFactNeighborX="-15841">
        <dgm:presLayoutVars>
          <dgm:chMax val="1"/>
          <dgm:bulletEnabled val="1"/>
        </dgm:presLayoutVars>
      </dgm:prSet>
      <dgm:spPr/>
    </dgm:pt>
    <dgm:pt modelId="{8EE41152-27F3-4785-92CD-331424BF5B56}" type="pres">
      <dgm:prSet presAssocID="{8233CE14-A58F-401D-BFCD-9DF21742D201}" presName="descendantText" presStyleLbl="alignAccFollowNode1" presStyleIdx="0" presStyleCnt="3" custScaleX="132877">
        <dgm:presLayoutVars>
          <dgm:bulletEnabled val="1"/>
        </dgm:presLayoutVars>
      </dgm:prSet>
      <dgm:spPr/>
    </dgm:pt>
    <dgm:pt modelId="{B872409A-A4C0-4271-9681-A9F4E792767E}" type="pres">
      <dgm:prSet presAssocID="{F97A1E58-5B0D-481F-A758-D8B99472D127}" presName="sp" presStyleCnt="0"/>
      <dgm:spPr/>
    </dgm:pt>
    <dgm:pt modelId="{98236E59-F49E-405E-84B5-ECE0F73A1B44}" type="pres">
      <dgm:prSet presAssocID="{15C8301E-7CCD-4D3E-B6EE-EB242C0D3768}" presName="linNode" presStyleCnt="0"/>
      <dgm:spPr/>
    </dgm:pt>
    <dgm:pt modelId="{A0AEC5E9-F130-46A5-ADD0-A1C6A315C5E2}" type="pres">
      <dgm:prSet presAssocID="{15C8301E-7CCD-4D3E-B6EE-EB242C0D3768}" presName="parentText" presStyleLbl="node1" presStyleIdx="1" presStyleCnt="3" custScaleX="48467" custLinFactNeighborX="-15841">
        <dgm:presLayoutVars>
          <dgm:chMax val="1"/>
          <dgm:bulletEnabled val="1"/>
        </dgm:presLayoutVars>
      </dgm:prSet>
      <dgm:spPr/>
    </dgm:pt>
    <dgm:pt modelId="{FF139BB1-27CB-42F9-85E7-6E8C1431C498}" type="pres">
      <dgm:prSet presAssocID="{15C8301E-7CCD-4D3E-B6EE-EB242C0D3768}" presName="descendantText" presStyleLbl="alignAccFollowNode1" presStyleIdx="1" presStyleCnt="3" custScaleX="132877">
        <dgm:presLayoutVars>
          <dgm:bulletEnabled val="1"/>
        </dgm:presLayoutVars>
      </dgm:prSet>
      <dgm:spPr/>
    </dgm:pt>
    <dgm:pt modelId="{159EFE12-3821-4D78-B1A9-A89CA28F5C1A}" type="pres">
      <dgm:prSet presAssocID="{8A81FDD7-E6DC-40EB-A60D-2472B32F0150}" presName="sp" presStyleCnt="0"/>
      <dgm:spPr/>
    </dgm:pt>
    <dgm:pt modelId="{4105A70F-DB10-4594-9D30-0C3CDCEBF919}" type="pres">
      <dgm:prSet presAssocID="{D00F18B3-0613-4547-9412-221C88BC1280}" presName="linNode" presStyleCnt="0"/>
      <dgm:spPr/>
    </dgm:pt>
    <dgm:pt modelId="{1D6210AB-3555-4CC6-9D30-AB399EBD8918}" type="pres">
      <dgm:prSet presAssocID="{D00F18B3-0613-4547-9412-221C88BC1280}" presName="parentText" presStyleLbl="node1" presStyleIdx="2" presStyleCnt="3" custScaleX="48467" custLinFactNeighborX="-15841">
        <dgm:presLayoutVars>
          <dgm:chMax val="1"/>
          <dgm:bulletEnabled val="1"/>
        </dgm:presLayoutVars>
      </dgm:prSet>
      <dgm:spPr/>
    </dgm:pt>
    <dgm:pt modelId="{6952874C-D015-4F6A-8942-8E70FCBA0985}" type="pres">
      <dgm:prSet presAssocID="{D00F18B3-0613-4547-9412-221C88BC1280}" presName="descendantText" presStyleLbl="alignAccFollowNode1" presStyleIdx="2" presStyleCnt="3" custScaleX="132877">
        <dgm:presLayoutVars>
          <dgm:bulletEnabled val="1"/>
        </dgm:presLayoutVars>
      </dgm:prSet>
      <dgm:spPr/>
    </dgm:pt>
  </dgm:ptLst>
  <dgm:cxnLst>
    <dgm:cxn modelId="{A12A2E21-A0D2-4FC8-81F1-F6AAAE48F08C}" srcId="{51F666AE-3640-4B30-AF97-D0FA2EBF180C}" destId="{D00F18B3-0613-4547-9412-221C88BC1280}" srcOrd="2" destOrd="0" parTransId="{1E9111CC-EC87-48CF-BD8E-60AB598F6A1E}" sibTransId="{83034881-0550-4A3C-B709-E592ECCC1286}"/>
    <dgm:cxn modelId="{25FA0030-BE22-604B-9906-CB733CEA64AD}" type="presOf" srcId="{8233CE14-A58F-401D-BFCD-9DF21742D201}" destId="{172F4528-6FDB-4429-9879-4A22A7784542}" srcOrd="0" destOrd="0" presId="urn:microsoft.com/office/officeart/2005/8/layout/vList5"/>
    <dgm:cxn modelId="{FE881D3C-A278-4F1A-B8C8-433BF55DF2F5}" srcId="{D00F18B3-0613-4547-9412-221C88BC1280}" destId="{2E0BC91D-7011-45DC-95E1-06E79072C27E}" srcOrd="0" destOrd="0" parTransId="{C2482349-8174-49DB-93B5-020DB4072536}" sibTransId="{2A269460-BEA1-441C-87C5-7F1B159766D8}"/>
    <dgm:cxn modelId="{2EA2154C-5973-4046-82AD-F2FF428B342A}" type="presOf" srcId="{51F666AE-3640-4B30-AF97-D0FA2EBF180C}" destId="{40DC82E5-422D-4219-A626-7B5784882025}" srcOrd="0" destOrd="0" presId="urn:microsoft.com/office/officeart/2005/8/layout/vList5"/>
    <dgm:cxn modelId="{E492FD4C-7F7D-4482-BF41-CF3D7C0418E2}" srcId="{51F666AE-3640-4B30-AF97-D0FA2EBF180C}" destId="{15C8301E-7CCD-4D3E-B6EE-EB242C0D3768}" srcOrd="1" destOrd="0" parTransId="{D8BD9E5A-1EF6-4849-9DF2-DA6960CDE2C1}" sibTransId="{8A81FDD7-E6DC-40EB-A60D-2472B32F0150}"/>
    <dgm:cxn modelId="{16BA8574-F276-BD4F-BA06-DB2C786F50C4}" type="presOf" srcId="{1F9D36A8-A62D-49EB-8BDB-5AFB20F56EE7}" destId="{8EE41152-27F3-4785-92CD-331424BF5B56}" srcOrd="0" destOrd="0" presId="urn:microsoft.com/office/officeart/2005/8/layout/vList5"/>
    <dgm:cxn modelId="{52C25190-EABF-894D-BF54-6416EE5E6EEA}" type="presOf" srcId="{2E0BC91D-7011-45DC-95E1-06E79072C27E}" destId="{6952874C-D015-4F6A-8942-8E70FCBA0985}" srcOrd="0" destOrd="0" presId="urn:microsoft.com/office/officeart/2005/8/layout/vList5"/>
    <dgm:cxn modelId="{AC701C92-4C3F-40DF-9C94-E6B03918F266}" srcId="{15C8301E-7CCD-4D3E-B6EE-EB242C0D3768}" destId="{05CB22EC-32F5-4B76-8813-6447FE38F118}" srcOrd="0" destOrd="0" parTransId="{C56F1D76-2ADE-43E3-9424-9C6EA016345A}" sibTransId="{B13B9EBD-6753-495F-844E-FB32C2C0581E}"/>
    <dgm:cxn modelId="{F44D0896-E6D5-FD4C-8893-53D9B48DCD62}" type="presOf" srcId="{D00F18B3-0613-4547-9412-221C88BC1280}" destId="{1D6210AB-3555-4CC6-9D30-AB399EBD8918}" srcOrd="0" destOrd="0" presId="urn:microsoft.com/office/officeart/2005/8/layout/vList5"/>
    <dgm:cxn modelId="{D675D696-2E1C-B545-B4F8-14DB5B7F2B4B}" type="presOf" srcId="{15C8301E-7CCD-4D3E-B6EE-EB242C0D3768}" destId="{A0AEC5E9-F130-46A5-ADD0-A1C6A315C5E2}" srcOrd="0" destOrd="0" presId="urn:microsoft.com/office/officeart/2005/8/layout/vList5"/>
    <dgm:cxn modelId="{2A1482BE-4CE1-4B32-A38C-85B4FAA1292C}" srcId="{51F666AE-3640-4B30-AF97-D0FA2EBF180C}" destId="{8233CE14-A58F-401D-BFCD-9DF21742D201}" srcOrd="0" destOrd="0" parTransId="{2E7B2D79-4C8A-4B5E-9349-3C14BF1372F6}" sibTransId="{F97A1E58-5B0D-481F-A758-D8B99472D127}"/>
    <dgm:cxn modelId="{44B9B1CD-3888-4CA7-9A05-511FA8136268}" srcId="{8233CE14-A58F-401D-BFCD-9DF21742D201}" destId="{1F9D36A8-A62D-49EB-8BDB-5AFB20F56EE7}" srcOrd="0" destOrd="0" parTransId="{A60390C0-A7E4-4912-A32B-03E77B83D2BC}" sibTransId="{E0ACD0AA-3072-4E5D-B318-78E4064542E0}"/>
    <dgm:cxn modelId="{1640F2EA-1E74-2C48-B1F9-77937EF66985}" type="presOf" srcId="{05CB22EC-32F5-4B76-8813-6447FE38F118}" destId="{FF139BB1-27CB-42F9-85E7-6E8C1431C498}" srcOrd="0" destOrd="0" presId="urn:microsoft.com/office/officeart/2005/8/layout/vList5"/>
    <dgm:cxn modelId="{1EAA0B71-352E-944D-A1F4-E2FDCCB653CD}" type="presParOf" srcId="{40DC82E5-422D-4219-A626-7B5784882025}" destId="{4699ABE3-A942-4A0E-A739-19E31A16DA5F}" srcOrd="0" destOrd="0" presId="urn:microsoft.com/office/officeart/2005/8/layout/vList5"/>
    <dgm:cxn modelId="{C74B7C27-80B2-2846-82E8-554372225FCD}" type="presParOf" srcId="{4699ABE3-A942-4A0E-A739-19E31A16DA5F}" destId="{172F4528-6FDB-4429-9879-4A22A7784542}" srcOrd="0" destOrd="0" presId="urn:microsoft.com/office/officeart/2005/8/layout/vList5"/>
    <dgm:cxn modelId="{CD117824-E925-A44D-9B53-672440693F39}" type="presParOf" srcId="{4699ABE3-A942-4A0E-A739-19E31A16DA5F}" destId="{8EE41152-27F3-4785-92CD-331424BF5B56}" srcOrd="1" destOrd="0" presId="urn:microsoft.com/office/officeart/2005/8/layout/vList5"/>
    <dgm:cxn modelId="{7E764E3F-6DDB-674B-B442-82DC821EFAA8}" type="presParOf" srcId="{40DC82E5-422D-4219-A626-7B5784882025}" destId="{B872409A-A4C0-4271-9681-A9F4E792767E}" srcOrd="1" destOrd="0" presId="urn:microsoft.com/office/officeart/2005/8/layout/vList5"/>
    <dgm:cxn modelId="{3CF6C72F-E584-7F43-B75C-CF4FA1C2845E}" type="presParOf" srcId="{40DC82E5-422D-4219-A626-7B5784882025}" destId="{98236E59-F49E-405E-84B5-ECE0F73A1B44}" srcOrd="2" destOrd="0" presId="urn:microsoft.com/office/officeart/2005/8/layout/vList5"/>
    <dgm:cxn modelId="{822FF955-6BCE-1048-8C4B-330DB1E92889}" type="presParOf" srcId="{98236E59-F49E-405E-84B5-ECE0F73A1B44}" destId="{A0AEC5E9-F130-46A5-ADD0-A1C6A315C5E2}" srcOrd="0" destOrd="0" presId="urn:microsoft.com/office/officeart/2005/8/layout/vList5"/>
    <dgm:cxn modelId="{D45FD7BD-C184-124B-B199-DED6558497AC}" type="presParOf" srcId="{98236E59-F49E-405E-84B5-ECE0F73A1B44}" destId="{FF139BB1-27CB-42F9-85E7-6E8C1431C498}" srcOrd="1" destOrd="0" presId="urn:microsoft.com/office/officeart/2005/8/layout/vList5"/>
    <dgm:cxn modelId="{F1259CAF-C0C6-F748-ABF7-802F93734A29}" type="presParOf" srcId="{40DC82E5-422D-4219-A626-7B5784882025}" destId="{159EFE12-3821-4D78-B1A9-A89CA28F5C1A}" srcOrd="3" destOrd="0" presId="urn:microsoft.com/office/officeart/2005/8/layout/vList5"/>
    <dgm:cxn modelId="{12274E83-274C-7348-BFF6-9D8EF4544AD4}" type="presParOf" srcId="{40DC82E5-422D-4219-A626-7B5784882025}" destId="{4105A70F-DB10-4594-9D30-0C3CDCEBF919}" srcOrd="4" destOrd="0" presId="urn:microsoft.com/office/officeart/2005/8/layout/vList5"/>
    <dgm:cxn modelId="{7BBD19CA-1FAA-3A4B-A23B-3B42EADA2036}" type="presParOf" srcId="{4105A70F-DB10-4594-9D30-0C3CDCEBF919}" destId="{1D6210AB-3555-4CC6-9D30-AB399EBD8918}" srcOrd="0" destOrd="0" presId="urn:microsoft.com/office/officeart/2005/8/layout/vList5"/>
    <dgm:cxn modelId="{C38AC7C7-DE5B-284B-BA51-5614CFAE942C}" type="presParOf" srcId="{4105A70F-DB10-4594-9D30-0C3CDCEBF919}" destId="{6952874C-D015-4F6A-8942-8E70FCBA098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F666AE-3640-4B30-AF97-D0FA2EBF180C}"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kumimoji="1" lang="ja-JP" altLang="en-US"/>
        </a:p>
      </dgm:t>
    </dgm:pt>
    <dgm:pt modelId="{D00F18B3-0613-4547-9412-221C88BC1280}">
      <dgm:prSet custT="1"/>
      <dgm:spPr/>
      <dgm:t>
        <a:bodyPr/>
        <a:lstStyle/>
        <a:p>
          <a:pPr>
            <a:lnSpc>
              <a:spcPct val="130000"/>
            </a:lnSpc>
          </a:pPr>
          <a:r>
            <a:rPr lang="en-US" altLang="ja-JP" sz="4400" dirty="0">
              <a:latin typeface="ＭＳ Ｐゴシック"/>
              <a:ea typeface="ＭＳ Ｐゴシック"/>
              <a:cs typeface="ＭＳ Ｐゴシック"/>
            </a:rPr>
            <a:t>B</a:t>
          </a:r>
          <a:endParaRPr lang="ja-JP" altLang="ja-JP" sz="4400" dirty="0">
            <a:latin typeface="ＭＳ Ｐゴシック"/>
            <a:ea typeface="ＭＳ Ｐゴシック"/>
            <a:cs typeface="ＭＳ Ｐゴシック"/>
          </a:endParaRPr>
        </a:p>
      </dgm:t>
    </dgm:pt>
    <dgm:pt modelId="{1E9111CC-EC87-48CF-BD8E-60AB598F6A1E}" type="parTrans" cxnId="{A12A2E21-A0D2-4FC8-81F1-F6AAAE48F08C}">
      <dgm:prSet/>
      <dgm:spPr/>
      <dgm:t>
        <a:bodyPr/>
        <a:lstStyle/>
        <a:p>
          <a:pPr>
            <a:lnSpc>
              <a:spcPct val="130000"/>
            </a:lnSpc>
          </a:pPr>
          <a:endParaRPr kumimoji="1" lang="ja-JP" altLang="en-US" sz="1800">
            <a:latin typeface="ＭＳ Ｐゴシック"/>
            <a:ea typeface="ＭＳ Ｐゴシック"/>
            <a:cs typeface="ＭＳ Ｐゴシック"/>
          </a:endParaRPr>
        </a:p>
      </dgm:t>
    </dgm:pt>
    <dgm:pt modelId="{83034881-0550-4A3C-B709-E592ECCC1286}" type="sibTrans" cxnId="{A12A2E21-A0D2-4FC8-81F1-F6AAAE48F08C}">
      <dgm:prSet/>
      <dgm:spPr/>
      <dgm:t>
        <a:bodyPr/>
        <a:lstStyle/>
        <a:p>
          <a:pPr>
            <a:lnSpc>
              <a:spcPct val="130000"/>
            </a:lnSpc>
          </a:pPr>
          <a:endParaRPr kumimoji="1" lang="ja-JP" altLang="en-US" sz="1800">
            <a:latin typeface="ＭＳ Ｐゴシック"/>
            <a:ea typeface="ＭＳ Ｐゴシック"/>
            <a:cs typeface="ＭＳ Ｐゴシック"/>
          </a:endParaRPr>
        </a:p>
      </dgm:t>
    </dgm:pt>
    <dgm:pt modelId="{2E0BC91D-7011-45DC-95E1-06E79072C27E}">
      <dgm:prSet custT="1"/>
      <dgm:spPr/>
      <dgm:t>
        <a:bodyPr/>
        <a:lstStyle/>
        <a:p>
          <a:pPr>
            <a:lnSpc>
              <a:spcPct val="130000"/>
            </a:lnSpc>
          </a:pPr>
          <a:r>
            <a:rPr lang="ja-JP" altLang="en-US" sz="1800" dirty="0">
              <a:latin typeface="ＭＳ Ｐゴシック"/>
              <a:ea typeface="ＭＳ Ｐゴシック"/>
              <a:cs typeface="ＭＳ Ｐゴシック"/>
            </a:rPr>
            <a:t>まず上司が健康管理室に相談し、その結果として、部下に相談に行くよう指示する。</a:t>
          </a:r>
          <a:endParaRPr lang="ja-JP" altLang="ja-JP" sz="1800" dirty="0">
            <a:latin typeface="ＭＳ Ｐゴシック"/>
            <a:ea typeface="ＭＳ Ｐゴシック"/>
            <a:cs typeface="ＭＳ Ｐゴシック"/>
          </a:endParaRPr>
        </a:p>
      </dgm:t>
    </dgm:pt>
    <dgm:pt modelId="{C2482349-8174-49DB-93B5-020DB4072536}" type="parTrans" cxnId="{FE881D3C-A278-4F1A-B8C8-433BF55DF2F5}">
      <dgm:prSet/>
      <dgm:spPr/>
      <dgm:t>
        <a:bodyPr/>
        <a:lstStyle/>
        <a:p>
          <a:pPr>
            <a:lnSpc>
              <a:spcPct val="130000"/>
            </a:lnSpc>
          </a:pPr>
          <a:endParaRPr kumimoji="1" lang="ja-JP" altLang="en-US" sz="1800">
            <a:latin typeface="ＭＳ Ｐゴシック"/>
            <a:ea typeface="ＭＳ Ｐゴシック"/>
            <a:cs typeface="ＭＳ Ｐゴシック"/>
          </a:endParaRPr>
        </a:p>
      </dgm:t>
    </dgm:pt>
    <dgm:pt modelId="{2A269460-BEA1-441C-87C5-7F1B159766D8}" type="sibTrans" cxnId="{FE881D3C-A278-4F1A-B8C8-433BF55DF2F5}">
      <dgm:prSet/>
      <dgm:spPr/>
      <dgm:t>
        <a:bodyPr/>
        <a:lstStyle/>
        <a:p>
          <a:pPr>
            <a:lnSpc>
              <a:spcPct val="130000"/>
            </a:lnSpc>
          </a:pPr>
          <a:endParaRPr kumimoji="1" lang="ja-JP" altLang="en-US" sz="1800">
            <a:latin typeface="ＭＳ Ｐゴシック"/>
            <a:ea typeface="ＭＳ Ｐゴシック"/>
            <a:cs typeface="ＭＳ Ｐゴシック"/>
          </a:endParaRPr>
        </a:p>
      </dgm:t>
    </dgm:pt>
    <dgm:pt modelId="{40DC82E5-422D-4219-A626-7B5784882025}" type="pres">
      <dgm:prSet presAssocID="{51F666AE-3640-4B30-AF97-D0FA2EBF180C}" presName="Name0" presStyleCnt="0">
        <dgm:presLayoutVars>
          <dgm:dir/>
          <dgm:animLvl val="lvl"/>
          <dgm:resizeHandles val="exact"/>
        </dgm:presLayoutVars>
      </dgm:prSet>
      <dgm:spPr/>
    </dgm:pt>
    <dgm:pt modelId="{4105A70F-DB10-4594-9D30-0C3CDCEBF919}" type="pres">
      <dgm:prSet presAssocID="{D00F18B3-0613-4547-9412-221C88BC1280}" presName="linNode" presStyleCnt="0"/>
      <dgm:spPr/>
    </dgm:pt>
    <dgm:pt modelId="{1D6210AB-3555-4CC6-9D30-AB399EBD8918}" type="pres">
      <dgm:prSet presAssocID="{D00F18B3-0613-4547-9412-221C88BC1280}" presName="parentText" presStyleLbl="node1" presStyleIdx="0" presStyleCnt="1" custScaleX="48467" custLinFactNeighborX="-15841">
        <dgm:presLayoutVars>
          <dgm:chMax val="1"/>
          <dgm:bulletEnabled val="1"/>
        </dgm:presLayoutVars>
      </dgm:prSet>
      <dgm:spPr/>
    </dgm:pt>
    <dgm:pt modelId="{6952874C-D015-4F6A-8942-8E70FCBA0985}" type="pres">
      <dgm:prSet presAssocID="{D00F18B3-0613-4547-9412-221C88BC1280}" presName="descendantText" presStyleLbl="alignAccFollowNode1" presStyleIdx="0" presStyleCnt="1" custScaleX="132877">
        <dgm:presLayoutVars>
          <dgm:bulletEnabled val="1"/>
        </dgm:presLayoutVars>
      </dgm:prSet>
      <dgm:spPr/>
    </dgm:pt>
  </dgm:ptLst>
  <dgm:cxnLst>
    <dgm:cxn modelId="{A12A2E21-A0D2-4FC8-81F1-F6AAAE48F08C}" srcId="{51F666AE-3640-4B30-AF97-D0FA2EBF180C}" destId="{D00F18B3-0613-4547-9412-221C88BC1280}" srcOrd="0" destOrd="0" parTransId="{1E9111CC-EC87-48CF-BD8E-60AB598F6A1E}" sibTransId="{83034881-0550-4A3C-B709-E592ECCC1286}"/>
    <dgm:cxn modelId="{FE881D3C-A278-4F1A-B8C8-433BF55DF2F5}" srcId="{D00F18B3-0613-4547-9412-221C88BC1280}" destId="{2E0BC91D-7011-45DC-95E1-06E79072C27E}" srcOrd="0" destOrd="0" parTransId="{C2482349-8174-49DB-93B5-020DB4072536}" sibTransId="{2A269460-BEA1-441C-87C5-7F1B159766D8}"/>
    <dgm:cxn modelId="{F3E60761-26E6-BB47-9F05-97302ED86461}" type="presOf" srcId="{51F666AE-3640-4B30-AF97-D0FA2EBF180C}" destId="{40DC82E5-422D-4219-A626-7B5784882025}" srcOrd="0" destOrd="0" presId="urn:microsoft.com/office/officeart/2005/8/layout/vList5"/>
    <dgm:cxn modelId="{FBB3A241-51B5-F84D-8C30-B4CAC22AC200}" type="presOf" srcId="{D00F18B3-0613-4547-9412-221C88BC1280}" destId="{1D6210AB-3555-4CC6-9D30-AB399EBD8918}" srcOrd="0" destOrd="0" presId="urn:microsoft.com/office/officeart/2005/8/layout/vList5"/>
    <dgm:cxn modelId="{ABD3CD58-4214-1648-B939-4A2002611BE0}" type="presOf" srcId="{2E0BC91D-7011-45DC-95E1-06E79072C27E}" destId="{6952874C-D015-4F6A-8942-8E70FCBA0985}" srcOrd="0" destOrd="0" presId="urn:microsoft.com/office/officeart/2005/8/layout/vList5"/>
    <dgm:cxn modelId="{E327C988-7276-F441-A771-952041925CC9}" type="presParOf" srcId="{40DC82E5-422D-4219-A626-7B5784882025}" destId="{4105A70F-DB10-4594-9D30-0C3CDCEBF919}" srcOrd="0" destOrd="0" presId="urn:microsoft.com/office/officeart/2005/8/layout/vList5"/>
    <dgm:cxn modelId="{28F547E3-2576-0244-A3E9-52F56FFCA103}" type="presParOf" srcId="{4105A70F-DB10-4594-9D30-0C3CDCEBF919}" destId="{1D6210AB-3555-4CC6-9D30-AB399EBD8918}" srcOrd="0" destOrd="0" presId="urn:microsoft.com/office/officeart/2005/8/layout/vList5"/>
    <dgm:cxn modelId="{475252D4-9827-0D4B-98C9-BC300B8E3E36}" type="presParOf" srcId="{4105A70F-DB10-4594-9D30-0C3CDCEBF919}" destId="{6952874C-D015-4F6A-8942-8E70FCBA09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666AE-3640-4B30-AF97-D0FA2EBF180C}"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kumimoji="1" lang="ja-JP" altLang="en-US"/>
        </a:p>
      </dgm:t>
    </dgm:pt>
    <dgm:pt modelId="{D00F18B3-0613-4547-9412-221C88BC1280}">
      <dgm:prSet custT="1"/>
      <dgm:spPr/>
      <dgm:t>
        <a:bodyPr/>
        <a:lstStyle/>
        <a:p>
          <a:pPr>
            <a:lnSpc>
              <a:spcPct val="90000"/>
            </a:lnSpc>
          </a:pPr>
          <a:r>
            <a:rPr lang="en-US" altLang="ja-JP" sz="4400" dirty="0">
              <a:latin typeface="ＭＳ Ｐゴシック"/>
              <a:ea typeface="ＭＳ Ｐゴシック"/>
              <a:cs typeface="ＭＳ Ｐゴシック"/>
            </a:rPr>
            <a:t>C</a:t>
          </a:r>
          <a:endParaRPr lang="ja-JP" altLang="ja-JP" sz="4400" dirty="0">
            <a:latin typeface="ＭＳ Ｐゴシック"/>
            <a:ea typeface="ＭＳ Ｐゴシック"/>
            <a:cs typeface="ＭＳ Ｐゴシック"/>
          </a:endParaRPr>
        </a:p>
      </dgm:t>
    </dgm:pt>
    <dgm:pt modelId="{1E9111CC-EC87-48CF-BD8E-60AB598F6A1E}" type="parTrans" cxnId="{A12A2E21-A0D2-4FC8-81F1-F6AAAE48F08C}">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83034881-0550-4A3C-B709-E592ECCC1286}" type="sibTrans" cxnId="{A12A2E21-A0D2-4FC8-81F1-F6AAAE48F08C}">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2E0BC91D-7011-45DC-95E1-06E79072C27E}">
      <dgm:prSet custT="1"/>
      <dgm:spPr/>
      <dgm:t>
        <a:bodyPr/>
        <a:lstStyle/>
        <a:p>
          <a:pPr>
            <a:lnSpc>
              <a:spcPct val="120000"/>
            </a:lnSpc>
          </a:pPr>
          <a:r>
            <a:rPr lang="ja-JP" altLang="ja-JP" sz="1800" dirty="0">
              <a:latin typeface="ＭＳ Ｐゴシック"/>
              <a:ea typeface="ＭＳ Ｐゴシック"/>
              <a:cs typeface="ＭＳ Ｐゴシック"/>
            </a:rPr>
            <a:t>ノルマのことに加えて、</a:t>
          </a:r>
          <a:r>
            <a:rPr lang="ja-JP" altLang="en-US" sz="1800" dirty="0">
              <a:latin typeface="ＭＳ Ｐゴシック"/>
              <a:ea typeface="ＭＳ Ｐゴシック"/>
              <a:cs typeface="ＭＳ Ｐゴシック"/>
            </a:rPr>
            <a:t>残業が続いていることや、</a:t>
          </a:r>
          <a:r>
            <a:rPr lang="ja-JP" altLang="ja-JP" sz="1800" dirty="0">
              <a:latin typeface="ＭＳ Ｐゴシック"/>
              <a:ea typeface="ＭＳ Ｐゴシック"/>
              <a:cs typeface="ＭＳ Ｐゴシック"/>
            </a:rPr>
            <a:t>努力が実らない</a:t>
          </a:r>
          <a:r>
            <a:rPr lang="ja-JP" altLang="en-US" sz="1800" dirty="0">
              <a:latin typeface="ＭＳ Ｐゴシック"/>
              <a:ea typeface="ＭＳ Ｐゴシック"/>
              <a:cs typeface="ＭＳ Ｐゴシック"/>
            </a:rPr>
            <a:t>ことなど</a:t>
          </a:r>
          <a:r>
            <a:rPr lang="ja-JP" altLang="ja-JP" sz="1800" dirty="0">
              <a:latin typeface="ＭＳ Ｐゴシック"/>
              <a:ea typeface="ＭＳ Ｐゴシック"/>
              <a:cs typeface="ＭＳ Ｐゴシック"/>
            </a:rPr>
            <a:t>、ストレスはかなり強</a:t>
          </a:r>
          <a:r>
            <a:rPr lang="ja-JP" altLang="en-US" sz="1800" dirty="0">
              <a:latin typeface="ＭＳ Ｐゴシック"/>
              <a:ea typeface="ＭＳ Ｐゴシック"/>
              <a:cs typeface="ＭＳ Ｐゴシック"/>
            </a:rPr>
            <a:t>いかもしれない。</a:t>
          </a:r>
          <a:endParaRPr lang="ja-JP" altLang="ja-JP" sz="1800" dirty="0">
            <a:latin typeface="ＭＳ Ｐゴシック"/>
            <a:ea typeface="ＭＳ Ｐゴシック"/>
            <a:cs typeface="ＭＳ Ｐゴシック"/>
          </a:endParaRPr>
        </a:p>
      </dgm:t>
    </dgm:pt>
    <dgm:pt modelId="{C2482349-8174-49DB-93B5-020DB4072536}" type="parTrans" cxnId="{FE881D3C-A278-4F1A-B8C8-433BF55DF2F5}">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2A269460-BEA1-441C-87C5-7F1B159766D8}" type="sibTrans" cxnId="{FE881D3C-A278-4F1A-B8C8-433BF55DF2F5}">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40DC82E5-422D-4219-A626-7B5784882025}" type="pres">
      <dgm:prSet presAssocID="{51F666AE-3640-4B30-AF97-D0FA2EBF180C}" presName="Name0" presStyleCnt="0">
        <dgm:presLayoutVars>
          <dgm:dir/>
          <dgm:animLvl val="lvl"/>
          <dgm:resizeHandles val="exact"/>
        </dgm:presLayoutVars>
      </dgm:prSet>
      <dgm:spPr/>
    </dgm:pt>
    <dgm:pt modelId="{4105A70F-DB10-4594-9D30-0C3CDCEBF919}" type="pres">
      <dgm:prSet presAssocID="{D00F18B3-0613-4547-9412-221C88BC1280}" presName="linNode" presStyleCnt="0"/>
      <dgm:spPr/>
    </dgm:pt>
    <dgm:pt modelId="{1D6210AB-3555-4CC6-9D30-AB399EBD8918}" type="pres">
      <dgm:prSet presAssocID="{D00F18B3-0613-4547-9412-221C88BC1280}" presName="parentText" presStyleLbl="node1" presStyleIdx="0" presStyleCnt="1" custScaleX="48467" custLinFactNeighborX="-15841">
        <dgm:presLayoutVars>
          <dgm:chMax val="1"/>
          <dgm:bulletEnabled val="1"/>
        </dgm:presLayoutVars>
      </dgm:prSet>
      <dgm:spPr/>
    </dgm:pt>
    <dgm:pt modelId="{6952874C-D015-4F6A-8942-8E70FCBA0985}" type="pres">
      <dgm:prSet presAssocID="{D00F18B3-0613-4547-9412-221C88BC1280}" presName="descendantText" presStyleLbl="alignAccFollowNode1" presStyleIdx="0" presStyleCnt="1" custScaleX="132877">
        <dgm:presLayoutVars>
          <dgm:bulletEnabled val="1"/>
        </dgm:presLayoutVars>
      </dgm:prSet>
      <dgm:spPr/>
    </dgm:pt>
  </dgm:ptLst>
  <dgm:cxnLst>
    <dgm:cxn modelId="{A12A2E21-A0D2-4FC8-81F1-F6AAAE48F08C}" srcId="{51F666AE-3640-4B30-AF97-D0FA2EBF180C}" destId="{D00F18B3-0613-4547-9412-221C88BC1280}" srcOrd="0" destOrd="0" parTransId="{1E9111CC-EC87-48CF-BD8E-60AB598F6A1E}" sibTransId="{83034881-0550-4A3C-B709-E592ECCC1286}"/>
    <dgm:cxn modelId="{FE881D3C-A278-4F1A-B8C8-433BF55DF2F5}" srcId="{D00F18B3-0613-4547-9412-221C88BC1280}" destId="{2E0BC91D-7011-45DC-95E1-06E79072C27E}" srcOrd="0" destOrd="0" parTransId="{C2482349-8174-49DB-93B5-020DB4072536}" sibTransId="{2A269460-BEA1-441C-87C5-7F1B159766D8}"/>
    <dgm:cxn modelId="{C0828048-51D9-704C-9A8E-90A4257EB1AA}" type="presOf" srcId="{51F666AE-3640-4B30-AF97-D0FA2EBF180C}" destId="{40DC82E5-422D-4219-A626-7B5784882025}" srcOrd="0" destOrd="0" presId="urn:microsoft.com/office/officeart/2005/8/layout/vList5"/>
    <dgm:cxn modelId="{73171859-42C2-A446-8E7D-3625EB0C0CE5}" type="presOf" srcId="{D00F18B3-0613-4547-9412-221C88BC1280}" destId="{1D6210AB-3555-4CC6-9D30-AB399EBD8918}" srcOrd="0" destOrd="0" presId="urn:microsoft.com/office/officeart/2005/8/layout/vList5"/>
    <dgm:cxn modelId="{9B5D54A2-3399-A34A-9622-75AC684412C5}" type="presOf" srcId="{2E0BC91D-7011-45DC-95E1-06E79072C27E}" destId="{6952874C-D015-4F6A-8942-8E70FCBA0985}" srcOrd="0" destOrd="0" presId="urn:microsoft.com/office/officeart/2005/8/layout/vList5"/>
    <dgm:cxn modelId="{0C8ADAC2-BE7C-A14D-9F08-8BA3494C7509}" type="presParOf" srcId="{40DC82E5-422D-4219-A626-7B5784882025}" destId="{4105A70F-DB10-4594-9D30-0C3CDCEBF919}" srcOrd="0" destOrd="0" presId="urn:microsoft.com/office/officeart/2005/8/layout/vList5"/>
    <dgm:cxn modelId="{6779B3DD-073F-F541-89C1-85AFDD819A12}" type="presParOf" srcId="{4105A70F-DB10-4594-9D30-0C3CDCEBF919}" destId="{1D6210AB-3555-4CC6-9D30-AB399EBD8918}" srcOrd="0" destOrd="0" presId="urn:microsoft.com/office/officeart/2005/8/layout/vList5"/>
    <dgm:cxn modelId="{44A701D9-5C07-6348-9D28-5BE003B98FEF}" type="presParOf" srcId="{4105A70F-DB10-4594-9D30-0C3CDCEBF919}" destId="{6952874C-D015-4F6A-8942-8E70FCBA09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6BB306-AF36-3D4B-8FE3-A6264EEC4503}" type="doc">
      <dgm:prSet loTypeId="urn:microsoft.com/office/officeart/2005/8/layout/default#1" loCatId="" qsTypeId="urn:microsoft.com/office/officeart/2005/8/quickstyle/simple1" qsCatId="simple" csTypeId="urn:microsoft.com/office/officeart/2005/8/colors/colorful1#10" csCatId="colorful" phldr="1"/>
      <dgm:spPr/>
      <dgm:t>
        <a:bodyPr/>
        <a:lstStyle/>
        <a:p>
          <a:endParaRPr kumimoji="1" lang="ja-JP" altLang="en-US"/>
        </a:p>
      </dgm:t>
    </dgm:pt>
    <dgm:pt modelId="{A1EE662F-23CD-614B-ADF5-4D465EBA2A8B}">
      <dgm:prSet custT="1"/>
      <dgm:spPr/>
      <dgm:t>
        <a:bodyPr/>
        <a:lstStyle/>
        <a:p>
          <a:pPr rtl="0"/>
          <a:r>
            <a:rPr kumimoji="1" lang="ja-JP" altLang="en-US" sz="2000">
              <a:latin typeface="ＭＳ Ｐゴシック"/>
              <a:ea typeface="ＭＳ Ｐゴシック"/>
              <a:cs typeface="ＭＳ Ｐゴシック"/>
            </a:rPr>
            <a:t>仕事の</a:t>
          </a:r>
          <a:br>
            <a:rPr kumimoji="1" lang="ja-JP" altLang="en-US" sz="2000">
              <a:latin typeface="ＭＳ Ｐゴシック"/>
              <a:ea typeface="ＭＳ Ｐゴシック"/>
              <a:cs typeface="ＭＳ Ｐゴシック"/>
            </a:rPr>
          </a:br>
          <a:r>
            <a:rPr kumimoji="1" lang="ja-JP" altLang="en-US" sz="2000">
              <a:latin typeface="ＭＳ Ｐゴシック"/>
              <a:ea typeface="ＭＳ Ｐゴシック"/>
              <a:cs typeface="ＭＳ Ｐゴシック"/>
            </a:rPr>
            <a:t>量的負担 </a:t>
          </a:r>
          <a:endParaRPr lang="ja-JP" altLang="en-US" sz="2000" dirty="0">
            <a:latin typeface="ＭＳ Ｐゴシック"/>
            <a:ea typeface="ＭＳ Ｐゴシック"/>
            <a:cs typeface="ＭＳ Ｐゴシック"/>
          </a:endParaRPr>
        </a:p>
      </dgm:t>
    </dgm:pt>
    <dgm:pt modelId="{E1D03DAE-C6E9-6A4F-8016-9A6E92ABCF31}" type="parTrans" cxnId="{C5744426-DA5C-CF45-983A-EBD50DA68701}">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1C539709-5E0F-0F4F-9D8F-739352DD26E2}" type="sibTrans" cxnId="{C5744426-DA5C-CF45-983A-EBD50DA68701}">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A991356C-58CE-0047-8464-F1B4210A6C57}">
      <dgm:prSet custT="1"/>
      <dgm:spPr/>
      <dgm:t>
        <a:bodyPr/>
        <a:lstStyle/>
        <a:p>
          <a:pPr rtl="0"/>
          <a:r>
            <a:rPr kumimoji="1" lang="ja-JP" altLang="en-US" sz="2000">
              <a:latin typeface="ＭＳ Ｐゴシック"/>
              <a:ea typeface="ＭＳ Ｐゴシック"/>
              <a:cs typeface="ＭＳ Ｐゴシック"/>
            </a:rPr>
            <a:t>仕事の</a:t>
          </a:r>
          <a:br>
            <a:rPr kumimoji="1" lang="ja-JP" altLang="en-US" sz="2000">
              <a:latin typeface="ＭＳ Ｐゴシック"/>
              <a:ea typeface="ＭＳ Ｐゴシック"/>
              <a:cs typeface="ＭＳ Ｐゴシック"/>
            </a:rPr>
          </a:br>
          <a:r>
            <a:rPr kumimoji="1" lang="ja-JP" altLang="en-US" sz="2000">
              <a:latin typeface="ＭＳ Ｐゴシック"/>
              <a:ea typeface="ＭＳ Ｐゴシック"/>
              <a:cs typeface="ＭＳ Ｐゴシック"/>
            </a:rPr>
            <a:t>質的負担 </a:t>
          </a:r>
          <a:endParaRPr lang="ja-JP" altLang="en-US" sz="2000" dirty="0">
            <a:latin typeface="ＭＳ Ｐゴシック"/>
            <a:ea typeface="ＭＳ Ｐゴシック"/>
            <a:cs typeface="ＭＳ Ｐゴシック"/>
          </a:endParaRPr>
        </a:p>
      </dgm:t>
    </dgm:pt>
    <dgm:pt modelId="{0B0FE536-430F-264B-8CC3-4EB494AD4E7B}" type="parTrans" cxnId="{F2E3453D-209A-DC4A-A6C3-F92DD9FE3FBB}">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877756BB-DA8C-4642-A6C6-F8D1C3136FBC}" type="sibTrans" cxnId="{F2E3453D-209A-DC4A-A6C3-F92DD9FE3FBB}">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5393ACF5-98EA-B94B-8D72-44C400B67F3C}">
      <dgm:prSet custT="1"/>
      <dgm:spPr/>
      <dgm:t>
        <a:bodyPr/>
        <a:lstStyle/>
        <a:p>
          <a:pPr rtl="0"/>
          <a:r>
            <a:rPr kumimoji="1" lang="ja-JP" altLang="en-US" sz="2000">
              <a:latin typeface="ＭＳ Ｐゴシック"/>
              <a:ea typeface="ＭＳ Ｐゴシック"/>
              <a:cs typeface="ＭＳ Ｐゴシック"/>
            </a:rPr>
            <a:t>身体的負担 </a:t>
          </a:r>
          <a:endParaRPr lang="ja-JP" altLang="en-US" sz="2000" dirty="0">
            <a:latin typeface="ＭＳ Ｐゴシック"/>
            <a:ea typeface="ＭＳ Ｐゴシック"/>
            <a:cs typeface="ＭＳ Ｐゴシック"/>
          </a:endParaRPr>
        </a:p>
      </dgm:t>
    </dgm:pt>
    <dgm:pt modelId="{5FA7B78B-BE8A-744C-9799-944DE612F7B0}" type="parTrans" cxnId="{AADF25CE-1216-C14A-911E-1CB9C7BEA8C3}">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7D49CDCC-E7BF-914C-9BCC-C233843B61D1}" type="sibTrans" cxnId="{AADF25CE-1216-C14A-911E-1CB9C7BEA8C3}">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C302AB8E-B60F-C74B-BD22-9546ACC848A0}">
      <dgm:prSet custT="1"/>
      <dgm:spPr/>
      <dgm:t>
        <a:bodyPr/>
        <a:lstStyle/>
        <a:p>
          <a:pPr rtl="0"/>
          <a:r>
            <a:rPr kumimoji="1" lang="ja-JP" altLang="en-US" sz="2000">
              <a:latin typeface="ＭＳ Ｐゴシック"/>
              <a:ea typeface="ＭＳ Ｐゴシック"/>
              <a:cs typeface="ＭＳ Ｐゴシック"/>
            </a:rPr>
            <a:t>対人関係 </a:t>
          </a:r>
          <a:endParaRPr lang="ja-JP" altLang="en-US" sz="2000">
            <a:latin typeface="ＭＳ Ｐゴシック"/>
            <a:ea typeface="ＭＳ Ｐゴシック"/>
            <a:cs typeface="ＭＳ Ｐゴシック"/>
          </a:endParaRPr>
        </a:p>
      </dgm:t>
    </dgm:pt>
    <dgm:pt modelId="{3AE000A6-B7A7-3C42-A432-BC07809EC09B}" type="parTrans" cxnId="{B9092C04-3027-414D-A7BD-DE426B3DD8D2}">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A6D61719-6969-FB4C-82A1-83EE437E6E22}" type="sibTrans" cxnId="{B9092C04-3027-414D-A7BD-DE426B3DD8D2}">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DCBED67B-7764-3B4E-B67F-90644CA50FB0}">
      <dgm:prSet custT="1"/>
      <dgm:spPr/>
      <dgm:t>
        <a:bodyPr/>
        <a:lstStyle/>
        <a:p>
          <a:pPr rtl="0"/>
          <a:r>
            <a:rPr kumimoji="1" lang="ja-JP" altLang="en-US" sz="2000">
              <a:latin typeface="ＭＳ Ｐゴシック"/>
              <a:ea typeface="ＭＳ Ｐゴシック"/>
              <a:cs typeface="ＭＳ Ｐゴシック"/>
            </a:rPr>
            <a:t>職場の</a:t>
          </a:r>
          <a:br>
            <a:rPr kumimoji="1" lang="ja-JP" altLang="en-US" sz="2000">
              <a:latin typeface="ＭＳ Ｐゴシック"/>
              <a:ea typeface="ＭＳ Ｐゴシック"/>
              <a:cs typeface="ＭＳ Ｐゴシック"/>
            </a:rPr>
          </a:br>
          <a:r>
            <a:rPr kumimoji="1" lang="ja-JP" altLang="en-US" sz="2000">
              <a:latin typeface="ＭＳ Ｐゴシック"/>
              <a:ea typeface="ＭＳ Ｐゴシック"/>
              <a:cs typeface="ＭＳ Ｐゴシック"/>
            </a:rPr>
            <a:t>物理的環境 </a:t>
          </a:r>
          <a:endParaRPr lang="ja-JP" altLang="en-US" sz="2000" dirty="0">
            <a:latin typeface="ＭＳ Ｐゴシック"/>
            <a:ea typeface="ＭＳ Ｐゴシック"/>
            <a:cs typeface="ＭＳ Ｐゴシック"/>
          </a:endParaRPr>
        </a:p>
      </dgm:t>
    </dgm:pt>
    <dgm:pt modelId="{D96580A7-3F91-4744-91B6-3902AA66AE9D}" type="parTrans" cxnId="{B274FD93-BBC2-5648-8FE7-93F379BCB654}">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8626A2A5-B775-B54C-8BB2-9E98BA8ABBAE}" type="sibTrans" cxnId="{B274FD93-BBC2-5648-8FE7-93F379BCB654}">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80934091-92AC-0748-AC25-D4AF7CAEAB13}">
      <dgm:prSet custT="1"/>
      <dgm:spPr/>
      <dgm:t>
        <a:bodyPr/>
        <a:lstStyle/>
        <a:p>
          <a:pPr rtl="0"/>
          <a:r>
            <a:rPr kumimoji="1" lang="ja-JP" altLang="en-US" sz="2000">
              <a:latin typeface="ＭＳ Ｐゴシック"/>
              <a:ea typeface="ＭＳ Ｐゴシック"/>
              <a:cs typeface="ＭＳ Ｐゴシック"/>
            </a:rPr>
            <a:t>業務への</a:t>
          </a:r>
          <a:br>
            <a:rPr kumimoji="1" lang="ja-JP" altLang="en-US" sz="2000">
              <a:latin typeface="ＭＳ Ｐゴシック"/>
              <a:ea typeface="ＭＳ Ｐゴシック"/>
              <a:cs typeface="ＭＳ Ｐゴシック"/>
            </a:rPr>
          </a:br>
          <a:r>
            <a:rPr kumimoji="1" lang="ja-JP" altLang="en-US" sz="2000">
              <a:latin typeface="ＭＳ Ｐゴシック"/>
              <a:ea typeface="ＭＳ Ｐゴシック"/>
              <a:cs typeface="ＭＳ Ｐゴシック"/>
            </a:rPr>
            <a:t>裁量度が低い</a:t>
          </a:r>
          <a:endParaRPr lang="ja-JP" altLang="en-US" sz="2000" dirty="0">
            <a:latin typeface="ＭＳ Ｐゴシック"/>
            <a:ea typeface="ＭＳ Ｐゴシック"/>
            <a:cs typeface="ＭＳ Ｐゴシック"/>
          </a:endParaRPr>
        </a:p>
      </dgm:t>
    </dgm:pt>
    <dgm:pt modelId="{5A2766CF-E578-B043-96D5-06D6351B4EBF}" type="parTrans" cxnId="{B12E24BD-B890-0B43-8ADA-BD154FED5EC2}">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F74AE075-5096-8B42-B66F-E08D1AD217E2}" type="sibTrans" cxnId="{B12E24BD-B890-0B43-8ADA-BD154FED5EC2}">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CE7062D4-AF2A-9F4F-B80B-7E36E93BEEEC}">
      <dgm:prSet custT="1"/>
      <dgm:spPr/>
      <dgm:t>
        <a:bodyPr/>
        <a:lstStyle/>
        <a:p>
          <a:pPr rtl="0"/>
          <a:r>
            <a:rPr kumimoji="1" lang="ja-JP" altLang="en-US" sz="2000" dirty="0">
              <a:latin typeface="ＭＳ Ｐゴシック"/>
              <a:ea typeface="ＭＳ Ｐゴシック"/>
              <a:cs typeface="ＭＳ Ｐゴシック"/>
            </a:rPr>
            <a:t>専門技能の</a:t>
          </a:r>
          <a:br>
            <a:rPr kumimoji="1" lang="ja-JP" altLang="en-US" sz="2000" dirty="0">
              <a:latin typeface="ＭＳ Ｐゴシック"/>
              <a:ea typeface="ＭＳ Ｐゴシック"/>
              <a:cs typeface="ＭＳ Ｐゴシック"/>
            </a:rPr>
          </a:br>
          <a:r>
            <a:rPr kumimoji="1" lang="ja-JP" altLang="en-US" sz="2000" dirty="0">
              <a:latin typeface="ＭＳ Ｐゴシック"/>
              <a:ea typeface="ＭＳ Ｐゴシック"/>
              <a:cs typeface="ＭＳ Ｐゴシック"/>
            </a:rPr>
            <a:t>低活用 </a:t>
          </a:r>
          <a:endParaRPr lang="ja-JP" altLang="en-US" sz="2000" dirty="0">
            <a:latin typeface="ＭＳ Ｐゴシック"/>
            <a:ea typeface="ＭＳ Ｐゴシック"/>
            <a:cs typeface="ＭＳ Ｐゴシック"/>
          </a:endParaRPr>
        </a:p>
      </dgm:t>
    </dgm:pt>
    <dgm:pt modelId="{AC723DC5-A201-EA4C-9F90-26C523F43594}" type="parTrans" cxnId="{C59482ED-74A6-4B43-B76C-FB1EC7B3926E}">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8E9CC956-651A-C14A-9AE9-15B9A7476FC7}" type="sibTrans" cxnId="{C59482ED-74A6-4B43-B76C-FB1EC7B3926E}">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77D18EB4-CE73-E444-9BB0-02A0C54E4F34}">
      <dgm:prSet custT="1"/>
      <dgm:spPr/>
      <dgm:t>
        <a:bodyPr/>
        <a:lstStyle/>
        <a:p>
          <a:pPr rtl="0"/>
          <a:r>
            <a:rPr kumimoji="1" lang="ja-JP" altLang="en-US" sz="2000">
              <a:latin typeface="ＭＳ Ｐゴシック"/>
              <a:ea typeface="ＭＳ Ｐゴシック"/>
              <a:cs typeface="ＭＳ Ｐゴシック"/>
            </a:rPr>
            <a:t>業務への</a:t>
          </a:r>
          <a:br>
            <a:rPr kumimoji="1" lang="ja-JP" altLang="en-US" sz="2000">
              <a:latin typeface="ＭＳ Ｐゴシック"/>
              <a:ea typeface="ＭＳ Ｐゴシック"/>
              <a:cs typeface="ＭＳ Ｐゴシック"/>
            </a:rPr>
          </a:br>
          <a:r>
            <a:rPr kumimoji="1" lang="ja-JP" altLang="en-US" sz="2000">
              <a:latin typeface="ＭＳ Ｐゴシック"/>
              <a:ea typeface="ＭＳ Ｐゴシック"/>
              <a:cs typeface="ＭＳ Ｐゴシック"/>
            </a:rPr>
            <a:t>適性 </a:t>
          </a:r>
          <a:endParaRPr lang="ja-JP" altLang="en-US" sz="2000" dirty="0">
            <a:latin typeface="ＭＳ Ｐゴシック"/>
            <a:ea typeface="ＭＳ Ｐゴシック"/>
            <a:cs typeface="ＭＳ Ｐゴシック"/>
          </a:endParaRPr>
        </a:p>
      </dgm:t>
    </dgm:pt>
    <dgm:pt modelId="{E5D41B5B-1311-B54F-8BA9-EA2B4CDDFE4D}" type="parTrans" cxnId="{5C3C3430-2502-1043-96D1-C3A7D38CDD36}">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AD21301F-3E16-2546-9213-29BEEBA04892}" type="sibTrans" cxnId="{5C3C3430-2502-1043-96D1-C3A7D38CDD36}">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1695C94A-2BBE-BA4B-977D-CC3B99993966}">
      <dgm:prSet custT="1"/>
      <dgm:spPr/>
      <dgm:t>
        <a:bodyPr/>
        <a:lstStyle/>
        <a:p>
          <a:pPr rtl="0"/>
          <a:r>
            <a:rPr kumimoji="1" lang="ja-JP" altLang="en-US" sz="2000">
              <a:latin typeface="ＭＳ Ｐゴシック"/>
              <a:ea typeface="ＭＳ Ｐゴシック"/>
              <a:cs typeface="ＭＳ Ｐゴシック"/>
            </a:rPr>
            <a:t>働きがいの</a:t>
          </a:r>
          <a:br>
            <a:rPr kumimoji="1" lang="ja-JP" altLang="en-US" sz="2000">
              <a:latin typeface="ＭＳ Ｐゴシック"/>
              <a:ea typeface="ＭＳ Ｐゴシック"/>
              <a:cs typeface="ＭＳ Ｐゴシック"/>
            </a:rPr>
          </a:br>
          <a:r>
            <a:rPr kumimoji="1" lang="ja-JP" altLang="en-US" sz="2000">
              <a:latin typeface="ＭＳ Ｐゴシック"/>
              <a:ea typeface="ＭＳ Ｐゴシック"/>
              <a:cs typeface="ＭＳ Ｐゴシック"/>
            </a:rPr>
            <a:t>無さ</a:t>
          </a:r>
          <a:endParaRPr lang="ja-JP" altLang="en-US" sz="2000" dirty="0">
            <a:latin typeface="ＭＳ Ｐゴシック"/>
            <a:ea typeface="ＭＳ Ｐゴシック"/>
            <a:cs typeface="ＭＳ Ｐゴシック"/>
          </a:endParaRPr>
        </a:p>
      </dgm:t>
    </dgm:pt>
    <dgm:pt modelId="{B7169F70-AC61-4640-83E3-174A031F3782}" type="parTrans" cxnId="{0E143FFC-A0BF-3147-802D-6E2E487DD1D9}">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B5CA8F3B-BD7C-B14D-AC3C-CF58575F6F67}" type="sibTrans" cxnId="{0E143FFC-A0BF-3147-802D-6E2E487DD1D9}">
      <dgm:prSet/>
      <dgm:spPr/>
      <dgm:t>
        <a:bodyPr/>
        <a:lstStyle/>
        <a:p>
          <a:endParaRPr kumimoji="1" lang="ja-JP" altLang="en-US" sz="1600">
            <a:solidFill>
              <a:schemeClr val="tx1"/>
            </a:solidFill>
            <a:latin typeface="ＭＳ Ｐゴシック"/>
            <a:ea typeface="ＭＳ Ｐゴシック"/>
            <a:cs typeface="ＭＳ Ｐゴシック"/>
          </a:endParaRPr>
        </a:p>
      </dgm:t>
    </dgm:pt>
    <dgm:pt modelId="{092853F7-BF6D-2941-8FB5-DA4DC0648403}" type="pres">
      <dgm:prSet presAssocID="{036BB306-AF36-3D4B-8FE3-A6264EEC4503}" presName="diagram" presStyleCnt="0">
        <dgm:presLayoutVars>
          <dgm:dir/>
          <dgm:resizeHandles val="exact"/>
        </dgm:presLayoutVars>
      </dgm:prSet>
      <dgm:spPr/>
    </dgm:pt>
    <dgm:pt modelId="{297E5D91-2512-BC4D-9216-C58C3052A661}" type="pres">
      <dgm:prSet presAssocID="{A1EE662F-23CD-614B-ADF5-4D465EBA2A8B}" presName="node" presStyleLbl="node1" presStyleIdx="0" presStyleCnt="9">
        <dgm:presLayoutVars>
          <dgm:bulletEnabled val="1"/>
        </dgm:presLayoutVars>
      </dgm:prSet>
      <dgm:spPr/>
    </dgm:pt>
    <dgm:pt modelId="{9857E478-A9AA-8348-8FE3-4264147C35C4}" type="pres">
      <dgm:prSet presAssocID="{1C539709-5E0F-0F4F-9D8F-739352DD26E2}" presName="sibTrans" presStyleCnt="0"/>
      <dgm:spPr/>
    </dgm:pt>
    <dgm:pt modelId="{B26DBA35-0B83-6A40-BB93-4408AF3F07D6}" type="pres">
      <dgm:prSet presAssocID="{A991356C-58CE-0047-8464-F1B4210A6C57}" presName="node" presStyleLbl="node1" presStyleIdx="1" presStyleCnt="9">
        <dgm:presLayoutVars>
          <dgm:bulletEnabled val="1"/>
        </dgm:presLayoutVars>
      </dgm:prSet>
      <dgm:spPr/>
    </dgm:pt>
    <dgm:pt modelId="{D480320F-5FBB-E144-B93E-2E1FD4321844}" type="pres">
      <dgm:prSet presAssocID="{877756BB-DA8C-4642-A6C6-F8D1C3136FBC}" presName="sibTrans" presStyleCnt="0"/>
      <dgm:spPr/>
    </dgm:pt>
    <dgm:pt modelId="{AD253410-5CAA-B74F-9CE7-9B27905EBE04}" type="pres">
      <dgm:prSet presAssocID="{5393ACF5-98EA-B94B-8D72-44C400B67F3C}" presName="node" presStyleLbl="node1" presStyleIdx="2" presStyleCnt="9">
        <dgm:presLayoutVars>
          <dgm:bulletEnabled val="1"/>
        </dgm:presLayoutVars>
      </dgm:prSet>
      <dgm:spPr/>
    </dgm:pt>
    <dgm:pt modelId="{EF2E5F26-D049-4449-A411-0608A495B180}" type="pres">
      <dgm:prSet presAssocID="{7D49CDCC-E7BF-914C-9BCC-C233843B61D1}" presName="sibTrans" presStyleCnt="0"/>
      <dgm:spPr/>
    </dgm:pt>
    <dgm:pt modelId="{CB887824-5CDD-9843-82E0-58ED52E0CEBE}" type="pres">
      <dgm:prSet presAssocID="{C302AB8E-B60F-C74B-BD22-9546ACC848A0}" presName="node" presStyleLbl="node1" presStyleIdx="3" presStyleCnt="9">
        <dgm:presLayoutVars>
          <dgm:bulletEnabled val="1"/>
        </dgm:presLayoutVars>
      </dgm:prSet>
      <dgm:spPr/>
    </dgm:pt>
    <dgm:pt modelId="{F301CCB0-F3D1-0F45-B202-450A8407EC35}" type="pres">
      <dgm:prSet presAssocID="{A6D61719-6969-FB4C-82A1-83EE437E6E22}" presName="sibTrans" presStyleCnt="0"/>
      <dgm:spPr/>
    </dgm:pt>
    <dgm:pt modelId="{31C8EE7A-3CF5-4F45-B666-29CEFB109E6C}" type="pres">
      <dgm:prSet presAssocID="{DCBED67B-7764-3B4E-B67F-90644CA50FB0}" presName="node" presStyleLbl="node1" presStyleIdx="4" presStyleCnt="9">
        <dgm:presLayoutVars>
          <dgm:bulletEnabled val="1"/>
        </dgm:presLayoutVars>
      </dgm:prSet>
      <dgm:spPr/>
    </dgm:pt>
    <dgm:pt modelId="{7E79FCA6-B97C-8340-A6E7-93EC89B1D8C5}" type="pres">
      <dgm:prSet presAssocID="{8626A2A5-B775-B54C-8BB2-9E98BA8ABBAE}" presName="sibTrans" presStyleCnt="0"/>
      <dgm:spPr/>
    </dgm:pt>
    <dgm:pt modelId="{DB1B461B-3E03-3F4A-B49C-953EE475AAF1}" type="pres">
      <dgm:prSet presAssocID="{80934091-92AC-0748-AC25-D4AF7CAEAB13}" presName="node" presStyleLbl="node1" presStyleIdx="5" presStyleCnt="9">
        <dgm:presLayoutVars>
          <dgm:bulletEnabled val="1"/>
        </dgm:presLayoutVars>
      </dgm:prSet>
      <dgm:spPr/>
    </dgm:pt>
    <dgm:pt modelId="{1A2F6DD1-80E4-E549-8A94-76ED4173D32E}" type="pres">
      <dgm:prSet presAssocID="{F74AE075-5096-8B42-B66F-E08D1AD217E2}" presName="sibTrans" presStyleCnt="0"/>
      <dgm:spPr/>
    </dgm:pt>
    <dgm:pt modelId="{CF4B0BA1-133D-2348-8BD3-DA5704798571}" type="pres">
      <dgm:prSet presAssocID="{CE7062D4-AF2A-9F4F-B80B-7E36E93BEEEC}" presName="node" presStyleLbl="node1" presStyleIdx="6" presStyleCnt="9">
        <dgm:presLayoutVars>
          <dgm:bulletEnabled val="1"/>
        </dgm:presLayoutVars>
      </dgm:prSet>
      <dgm:spPr/>
    </dgm:pt>
    <dgm:pt modelId="{64E7688A-C1AF-1049-8E23-10CD8037A630}" type="pres">
      <dgm:prSet presAssocID="{8E9CC956-651A-C14A-9AE9-15B9A7476FC7}" presName="sibTrans" presStyleCnt="0"/>
      <dgm:spPr/>
    </dgm:pt>
    <dgm:pt modelId="{70FF1A5D-9C5E-2E42-95AF-3294211A5723}" type="pres">
      <dgm:prSet presAssocID="{77D18EB4-CE73-E444-9BB0-02A0C54E4F34}" presName="node" presStyleLbl="node1" presStyleIdx="7" presStyleCnt="9">
        <dgm:presLayoutVars>
          <dgm:bulletEnabled val="1"/>
        </dgm:presLayoutVars>
      </dgm:prSet>
      <dgm:spPr/>
    </dgm:pt>
    <dgm:pt modelId="{3693473D-8D63-9140-9C9E-AC75B5B3616C}" type="pres">
      <dgm:prSet presAssocID="{AD21301F-3E16-2546-9213-29BEEBA04892}" presName="sibTrans" presStyleCnt="0"/>
      <dgm:spPr/>
    </dgm:pt>
    <dgm:pt modelId="{C19450EA-0B49-6A46-814A-12007A355D73}" type="pres">
      <dgm:prSet presAssocID="{1695C94A-2BBE-BA4B-977D-CC3B99993966}" presName="node" presStyleLbl="node1" presStyleIdx="8" presStyleCnt="9">
        <dgm:presLayoutVars>
          <dgm:bulletEnabled val="1"/>
        </dgm:presLayoutVars>
      </dgm:prSet>
      <dgm:spPr/>
    </dgm:pt>
  </dgm:ptLst>
  <dgm:cxnLst>
    <dgm:cxn modelId="{41D3D100-B456-5745-B3AE-5E7505687C03}" type="presOf" srcId="{CE7062D4-AF2A-9F4F-B80B-7E36E93BEEEC}" destId="{CF4B0BA1-133D-2348-8BD3-DA5704798571}" srcOrd="0" destOrd="0" presId="urn:microsoft.com/office/officeart/2005/8/layout/default#1"/>
    <dgm:cxn modelId="{B9092C04-3027-414D-A7BD-DE426B3DD8D2}" srcId="{036BB306-AF36-3D4B-8FE3-A6264EEC4503}" destId="{C302AB8E-B60F-C74B-BD22-9546ACC848A0}" srcOrd="3" destOrd="0" parTransId="{3AE000A6-B7A7-3C42-A432-BC07809EC09B}" sibTransId="{A6D61719-6969-FB4C-82A1-83EE437E6E22}"/>
    <dgm:cxn modelId="{8376E717-DEF9-5848-8DAF-0F0012AFF42A}" type="presOf" srcId="{DCBED67B-7764-3B4E-B67F-90644CA50FB0}" destId="{31C8EE7A-3CF5-4F45-B666-29CEFB109E6C}" srcOrd="0" destOrd="0" presId="urn:microsoft.com/office/officeart/2005/8/layout/default#1"/>
    <dgm:cxn modelId="{B6BC4E18-84C7-CD45-861B-8AC366284178}" type="presOf" srcId="{C302AB8E-B60F-C74B-BD22-9546ACC848A0}" destId="{CB887824-5CDD-9843-82E0-58ED52E0CEBE}" srcOrd="0" destOrd="0" presId="urn:microsoft.com/office/officeart/2005/8/layout/default#1"/>
    <dgm:cxn modelId="{C5744426-DA5C-CF45-983A-EBD50DA68701}" srcId="{036BB306-AF36-3D4B-8FE3-A6264EEC4503}" destId="{A1EE662F-23CD-614B-ADF5-4D465EBA2A8B}" srcOrd="0" destOrd="0" parTransId="{E1D03DAE-C6E9-6A4F-8016-9A6E92ABCF31}" sibTransId="{1C539709-5E0F-0F4F-9D8F-739352DD26E2}"/>
    <dgm:cxn modelId="{497CE12A-FB19-D246-8F30-CE57FCF457FF}" type="presOf" srcId="{80934091-92AC-0748-AC25-D4AF7CAEAB13}" destId="{DB1B461B-3E03-3F4A-B49C-953EE475AAF1}" srcOrd="0" destOrd="0" presId="urn:microsoft.com/office/officeart/2005/8/layout/default#1"/>
    <dgm:cxn modelId="{5C3C3430-2502-1043-96D1-C3A7D38CDD36}" srcId="{036BB306-AF36-3D4B-8FE3-A6264EEC4503}" destId="{77D18EB4-CE73-E444-9BB0-02A0C54E4F34}" srcOrd="7" destOrd="0" parTransId="{E5D41B5B-1311-B54F-8BA9-EA2B4CDDFE4D}" sibTransId="{AD21301F-3E16-2546-9213-29BEEBA04892}"/>
    <dgm:cxn modelId="{3ACD6B30-5118-504D-9506-24BBBE45118C}" type="presOf" srcId="{1695C94A-2BBE-BA4B-977D-CC3B99993966}" destId="{C19450EA-0B49-6A46-814A-12007A355D73}" srcOrd="0" destOrd="0" presId="urn:microsoft.com/office/officeart/2005/8/layout/default#1"/>
    <dgm:cxn modelId="{F2E3453D-209A-DC4A-A6C3-F92DD9FE3FBB}" srcId="{036BB306-AF36-3D4B-8FE3-A6264EEC4503}" destId="{A991356C-58CE-0047-8464-F1B4210A6C57}" srcOrd="1" destOrd="0" parTransId="{0B0FE536-430F-264B-8CC3-4EB494AD4E7B}" sibTransId="{877756BB-DA8C-4642-A6C6-F8D1C3136FBC}"/>
    <dgm:cxn modelId="{F881DF65-A2A1-A242-9E2E-BF959EA0804F}" type="presOf" srcId="{A991356C-58CE-0047-8464-F1B4210A6C57}" destId="{B26DBA35-0B83-6A40-BB93-4408AF3F07D6}" srcOrd="0" destOrd="0" presId="urn:microsoft.com/office/officeart/2005/8/layout/default#1"/>
    <dgm:cxn modelId="{EEFDAC73-3604-A749-B9A5-8C2C88D25D54}" type="presOf" srcId="{5393ACF5-98EA-B94B-8D72-44C400B67F3C}" destId="{AD253410-5CAA-B74F-9CE7-9B27905EBE04}" srcOrd="0" destOrd="0" presId="urn:microsoft.com/office/officeart/2005/8/layout/default#1"/>
    <dgm:cxn modelId="{C3C3E853-8A09-F147-A391-2C6DC7D4CE84}" type="presOf" srcId="{77D18EB4-CE73-E444-9BB0-02A0C54E4F34}" destId="{70FF1A5D-9C5E-2E42-95AF-3294211A5723}" srcOrd="0" destOrd="0" presId="urn:microsoft.com/office/officeart/2005/8/layout/default#1"/>
    <dgm:cxn modelId="{B274FD93-BBC2-5648-8FE7-93F379BCB654}" srcId="{036BB306-AF36-3D4B-8FE3-A6264EEC4503}" destId="{DCBED67B-7764-3B4E-B67F-90644CA50FB0}" srcOrd="4" destOrd="0" parTransId="{D96580A7-3F91-4744-91B6-3902AA66AE9D}" sibTransId="{8626A2A5-B775-B54C-8BB2-9E98BA8ABBAE}"/>
    <dgm:cxn modelId="{B12E24BD-B890-0B43-8ADA-BD154FED5EC2}" srcId="{036BB306-AF36-3D4B-8FE3-A6264EEC4503}" destId="{80934091-92AC-0748-AC25-D4AF7CAEAB13}" srcOrd="5" destOrd="0" parTransId="{5A2766CF-E578-B043-96D5-06D6351B4EBF}" sibTransId="{F74AE075-5096-8B42-B66F-E08D1AD217E2}"/>
    <dgm:cxn modelId="{7E8193C4-0CD1-6047-B586-6F05CC503007}" type="presOf" srcId="{A1EE662F-23CD-614B-ADF5-4D465EBA2A8B}" destId="{297E5D91-2512-BC4D-9216-C58C3052A661}" srcOrd="0" destOrd="0" presId="urn:microsoft.com/office/officeart/2005/8/layout/default#1"/>
    <dgm:cxn modelId="{AADF25CE-1216-C14A-911E-1CB9C7BEA8C3}" srcId="{036BB306-AF36-3D4B-8FE3-A6264EEC4503}" destId="{5393ACF5-98EA-B94B-8D72-44C400B67F3C}" srcOrd="2" destOrd="0" parTransId="{5FA7B78B-BE8A-744C-9799-944DE612F7B0}" sibTransId="{7D49CDCC-E7BF-914C-9BCC-C233843B61D1}"/>
    <dgm:cxn modelId="{D82218D1-6DBB-BC4F-BBBD-2B1E7FBC3352}" type="presOf" srcId="{036BB306-AF36-3D4B-8FE3-A6264EEC4503}" destId="{092853F7-BF6D-2941-8FB5-DA4DC0648403}" srcOrd="0" destOrd="0" presId="urn:microsoft.com/office/officeart/2005/8/layout/default#1"/>
    <dgm:cxn modelId="{C59482ED-74A6-4B43-B76C-FB1EC7B3926E}" srcId="{036BB306-AF36-3D4B-8FE3-A6264EEC4503}" destId="{CE7062D4-AF2A-9F4F-B80B-7E36E93BEEEC}" srcOrd="6" destOrd="0" parTransId="{AC723DC5-A201-EA4C-9F90-26C523F43594}" sibTransId="{8E9CC956-651A-C14A-9AE9-15B9A7476FC7}"/>
    <dgm:cxn modelId="{0E143FFC-A0BF-3147-802D-6E2E487DD1D9}" srcId="{036BB306-AF36-3D4B-8FE3-A6264EEC4503}" destId="{1695C94A-2BBE-BA4B-977D-CC3B99993966}" srcOrd="8" destOrd="0" parTransId="{B7169F70-AC61-4640-83E3-174A031F3782}" sibTransId="{B5CA8F3B-BD7C-B14D-AC3C-CF58575F6F67}"/>
    <dgm:cxn modelId="{80970C08-0B6C-2248-8DDD-CCC738792A0C}" type="presParOf" srcId="{092853F7-BF6D-2941-8FB5-DA4DC0648403}" destId="{297E5D91-2512-BC4D-9216-C58C3052A661}" srcOrd="0" destOrd="0" presId="urn:microsoft.com/office/officeart/2005/8/layout/default#1"/>
    <dgm:cxn modelId="{35F2DE14-E23F-6349-942C-242EB69C3E60}" type="presParOf" srcId="{092853F7-BF6D-2941-8FB5-DA4DC0648403}" destId="{9857E478-A9AA-8348-8FE3-4264147C35C4}" srcOrd="1" destOrd="0" presId="urn:microsoft.com/office/officeart/2005/8/layout/default#1"/>
    <dgm:cxn modelId="{E61DFB19-B84A-4646-8CFE-DDE6CF8073BE}" type="presParOf" srcId="{092853F7-BF6D-2941-8FB5-DA4DC0648403}" destId="{B26DBA35-0B83-6A40-BB93-4408AF3F07D6}" srcOrd="2" destOrd="0" presId="urn:microsoft.com/office/officeart/2005/8/layout/default#1"/>
    <dgm:cxn modelId="{D12A9D36-5B82-6F49-8CEE-CB9FC450D67D}" type="presParOf" srcId="{092853F7-BF6D-2941-8FB5-DA4DC0648403}" destId="{D480320F-5FBB-E144-B93E-2E1FD4321844}" srcOrd="3" destOrd="0" presId="urn:microsoft.com/office/officeart/2005/8/layout/default#1"/>
    <dgm:cxn modelId="{6AC0EFAB-DA7A-3447-9927-85E7E1DEC299}" type="presParOf" srcId="{092853F7-BF6D-2941-8FB5-DA4DC0648403}" destId="{AD253410-5CAA-B74F-9CE7-9B27905EBE04}" srcOrd="4" destOrd="0" presId="urn:microsoft.com/office/officeart/2005/8/layout/default#1"/>
    <dgm:cxn modelId="{9F84BEE0-0EB2-1843-B7CF-B1B03A04141E}" type="presParOf" srcId="{092853F7-BF6D-2941-8FB5-DA4DC0648403}" destId="{EF2E5F26-D049-4449-A411-0608A495B180}" srcOrd="5" destOrd="0" presId="urn:microsoft.com/office/officeart/2005/8/layout/default#1"/>
    <dgm:cxn modelId="{F575CE84-41E0-9843-A51B-973397AD1778}" type="presParOf" srcId="{092853F7-BF6D-2941-8FB5-DA4DC0648403}" destId="{CB887824-5CDD-9843-82E0-58ED52E0CEBE}" srcOrd="6" destOrd="0" presId="urn:microsoft.com/office/officeart/2005/8/layout/default#1"/>
    <dgm:cxn modelId="{00859BC9-63AC-4E47-A688-668919B5F6B9}" type="presParOf" srcId="{092853F7-BF6D-2941-8FB5-DA4DC0648403}" destId="{F301CCB0-F3D1-0F45-B202-450A8407EC35}" srcOrd="7" destOrd="0" presId="urn:microsoft.com/office/officeart/2005/8/layout/default#1"/>
    <dgm:cxn modelId="{8D3B17D4-BF09-584E-8AAD-284B267DDECD}" type="presParOf" srcId="{092853F7-BF6D-2941-8FB5-DA4DC0648403}" destId="{31C8EE7A-3CF5-4F45-B666-29CEFB109E6C}" srcOrd="8" destOrd="0" presId="urn:microsoft.com/office/officeart/2005/8/layout/default#1"/>
    <dgm:cxn modelId="{FA0E2916-16EA-EE4B-A827-450B134FA69E}" type="presParOf" srcId="{092853F7-BF6D-2941-8FB5-DA4DC0648403}" destId="{7E79FCA6-B97C-8340-A6E7-93EC89B1D8C5}" srcOrd="9" destOrd="0" presId="urn:microsoft.com/office/officeart/2005/8/layout/default#1"/>
    <dgm:cxn modelId="{8EC13BF9-06F6-9944-A296-24E49D91BDB8}" type="presParOf" srcId="{092853F7-BF6D-2941-8FB5-DA4DC0648403}" destId="{DB1B461B-3E03-3F4A-B49C-953EE475AAF1}" srcOrd="10" destOrd="0" presId="urn:microsoft.com/office/officeart/2005/8/layout/default#1"/>
    <dgm:cxn modelId="{E8A89D9D-11C9-CD40-8A97-FD2949568C68}" type="presParOf" srcId="{092853F7-BF6D-2941-8FB5-DA4DC0648403}" destId="{1A2F6DD1-80E4-E549-8A94-76ED4173D32E}" srcOrd="11" destOrd="0" presId="urn:microsoft.com/office/officeart/2005/8/layout/default#1"/>
    <dgm:cxn modelId="{B37CA949-6AB7-9748-B01E-C4231B75F117}" type="presParOf" srcId="{092853F7-BF6D-2941-8FB5-DA4DC0648403}" destId="{CF4B0BA1-133D-2348-8BD3-DA5704798571}" srcOrd="12" destOrd="0" presId="urn:microsoft.com/office/officeart/2005/8/layout/default#1"/>
    <dgm:cxn modelId="{7BC9F57E-4A46-0543-A78E-EEAA7853B42B}" type="presParOf" srcId="{092853F7-BF6D-2941-8FB5-DA4DC0648403}" destId="{64E7688A-C1AF-1049-8E23-10CD8037A630}" srcOrd="13" destOrd="0" presId="urn:microsoft.com/office/officeart/2005/8/layout/default#1"/>
    <dgm:cxn modelId="{83A5F080-24B5-8445-86F7-B8F7A96D4184}" type="presParOf" srcId="{092853F7-BF6D-2941-8FB5-DA4DC0648403}" destId="{70FF1A5D-9C5E-2E42-95AF-3294211A5723}" srcOrd="14" destOrd="0" presId="urn:microsoft.com/office/officeart/2005/8/layout/default#1"/>
    <dgm:cxn modelId="{B994F5AE-C031-8D46-BB5D-511FC3FA04DF}" type="presParOf" srcId="{092853F7-BF6D-2941-8FB5-DA4DC0648403}" destId="{3693473D-8D63-9140-9C9E-AC75B5B3616C}" srcOrd="15" destOrd="0" presId="urn:microsoft.com/office/officeart/2005/8/layout/default#1"/>
    <dgm:cxn modelId="{B3F4B4E8-C6C9-F942-B9CB-6C9ACF5538B3}" type="presParOf" srcId="{092853F7-BF6D-2941-8FB5-DA4DC0648403}" destId="{C19450EA-0B49-6A46-814A-12007A355D73}"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B8E66D-BACA-48A1-92B6-89BCACE43883}" type="doc">
      <dgm:prSet loTypeId="urn:microsoft.com/office/officeart/2005/8/layout/vList5" loCatId="list" qsTypeId="urn:microsoft.com/office/officeart/2005/8/quickstyle/simple3" qsCatId="simple" csTypeId="urn:microsoft.com/office/officeart/2005/8/colors/colorful1#6" csCatId="colorful" phldr="1"/>
      <dgm:spPr/>
      <dgm:t>
        <a:bodyPr/>
        <a:lstStyle/>
        <a:p>
          <a:endParaRPr kumimoji="1" lang="ja-JP" altLang="en-US"/>
        </a:p>
      </dgm:t>
    </dgm:pt>
    <dgm:pt modelId="{36B9DEEF-85F2-4A5A-A0CA-86E6CBB67EF1}">
      <dgm:prSet phldrT="[テキスト]" custT="1"/>
      <dgm:spPr/>
      <dgm:t>
        <a:bodyPr/>
        <a:lstStyle/>
        <a:p>
          <a:r>
            <a:rPr kumimoji="1" lang="ja-JP" altLang="en-US" sz="2400" b="0" dirty="0">
              <a:latin typeface="ＭＳ Ｐゴシック"/>
              <a:ea typeface="ＭＳ Ｐゴシック"/>
              <a:cs typeface="ＭＳ Ｐゴシック"/>
            </a:rPr>
            <a:t>勤怠の変化</a:t>
          </a:r>
        </a:p>
      </dgm:t>
    </dgm:pt>
    <dgm:pt modelId="{C8DFE813-E50A-4F3D-98E9-A4F82655C1C4}" type="parTrans" cxnId="{A71D0705-8FB4-4FE2-90DB-6D3D349F5159}">
      <dgm:prSet/>
      <dgm:spPr/>
      <dgm:t>
        <a:bodyPr/>
        <a:lstStyle/>
        <a:p>
          <a:endParaRPr kumimoji="1" lang="ja-JP" altLang="en-US" sz="2000">
            <a:latin typeface="+mj-ea"/>
            <a:ea typeface="+mj-ea"/>
          </a:endParaRPr>
        </a:p>
      </dgm:t>
    </dgm:pt>
    <dgm:pt modelId="{3A0D516E-20CB-4D6F-BC86-98F99BAFD1A6}" type="sibTrans" cxnId="{A71D0705-8FB4-4FE2-90DB-6D3D349F5159}">
      <dgm:prSet/>
      <dgm:spPr/>
      <dgm:t>
        <a:bodyPr/>
        <a:lstStyle/>
        <a:p>
          <a:endParaRPr kumimoji="1" lang="ja-JP" altLang="en-US" sz="2000">
            <a:latin typeface="+mj-ea"/>
            <a:ea typeface="+mj-ea"/>
          </a:endParaRPr>
        </a:p>
      </dgm:t>
    </dgm:pt>
    <dgm:pt modelId="{060D46CF-5375-4DE0-A543-942FDED7474E}">
      <dgm:prSet phldrT="[テキスト]" custT="1"/>
      <dgm:spPr/>
      <dgm:t>
        <a:bodyPr/>
        <a:lstStyle/>
        <a:p>
          <a:r>
            <a:rPr kumimoji="1" lang="ja-JP" altLang="en-US" sz="1600" dirty="0">
              <a:latin typeface="ＭＳ Ｐゴシック"/>
              <a:ea typeface="ＭＳ Ｐゴシック"/>
              <a:cs typeface="ＭＳ Ｐゴシック"/>
            </a:rPr>
            <a:t>遅刻、早退、欠勤が増える</a:t>
          </a:r>
        </a:p>
      </dgm:t>
    </dgm:pt>
    <dgm:pt modelId="{0AD8F4C8-B4AF-4055-A650-622329320678}" type="parTrans" cxnId="{6281ACBA-E6A8-4709-B083-A4FEC87B80F5}">
      <dgm:prSet/>
      <dgm:spPr/>
      <dgm:t>
        <a:bodyPr/>
        <a:lstStyle/>
        <a:p>
          <a:endParaRPr kumimoji="1" lang="ja-JP" altLang="en-US" sz="2000">
            <a:latin typeface="+mj-ea"/>
            <a:ea typeface="+mj-ea"/>
          </a:endParaRPr>
        </a:p>
      </dgm:t>
    </dgm:pt>
    <dgm:pt modelId="{54BF0D69-0BCD-40D0-B645-7DF8E89F17CD}" type="sibTrans" cxnId="{6281ACBA-E6A8-4709-B083-A4FEC87B80F5}">
      <dgm:prSet/>
      <dgm:spPr/>
      <dgm:t>
        <a:bodyPr/>
        <a:lstStyle/>
        <a:p>
          <a:endParaRPr kumimoji="1" lang="ja-JP" altLang="en-US" sz="2000">
            <a:latin typeface="+mj-ea"/>
            <a:ea typeface="+mj-ea"/>
          </a:endParaRPr>
        </a:p>
      </dgm:t>
    </dgm:pt>
    <dgm:pt modelId="{C4FAF5AE-426A-4665-8277-764207BF9F77}">
      <dgm:prSet phldrT="[テキスト]" custT="1"/>
      <dgm:spPr/>
      <dgm:t>
        <a:bodyPr/>
        <a:lstStyle/>
        <a:p>
          <a:r>
            <a:rPr kumimoji="1" lang="ja-JP" altLang="en-US" sz="1600" dirty="0">
              <a:latin typeface="ＭＳ Ｐゴシック"/>
              <a:ea typeface="ＭＳ Ｐゴシック"/>
              <a:cs typeface="ＭＳ Ｐゴシック"/>
            </a:rPr>
            <a:t>無断欠勤（休む日の連絡が遅い）</a:t>
          </a:r>
        </a:p>
      </dgm:t>
    </dgm:pt>
    <dgm:pt modelId="{A60DE86A-BFBB-4E0A-9EEF-4438F78F8DEE}" type="parTrans" cxnId="{FE3A9D59-1E99-4110-BCA2-9399F905536B}">
      <dgm:prSet/>
      <dgm:spPr/>
      <dgm:t>
        <a:bodyPr/>
        <a:lstStyle/>
        <a:p>
          <a:endParaRPr kumimoji="1" lang="ja-JP" altLang="en-US" sz="2000">
            <a:latin typeface="+mj-ea"/>
            <a:ea typeface="+mj-ea"/>
          </a:endParaRPr>
        </a:p>
      </dgm:t>
    </dgm:pt>
    <dgm:pt modelId="{D5FABE61-F993-4FDA-BA54-B8353E659E37}" type="sibTrans" cxnId="{FE3A9D59-1E99-4110-BCA2-9399F905536B}">
      <dgm:prSet/>
      <dgm:spPr/>
      <dgm:t>
        <a:bodyPr/>
        <a:lstStyle/>
        <a:p>
          <a:endParaRPr kumimoji="1" lang="ja-JP" altLang="en-US" sz="2000">
            <a:latin typeface="+mj-ea"/>
            <a:ea typeface="+mj-ea"/>
          </a:endParaRPr>
        </a:p>
      </dgm:t>
    </dgm:pt>
    <dgm:pt modelId="{EC023063-6E85-4EC5-8E6D-0FBF82A53480}">
      <dgm:prSet phldrT="[テキスト]" custT="1"/>
      <dgm:spPr/>
      <dgm:t>
        <a:bodyPr/>
        <a:lstStyle/>
        <a:p>
          <a:r>
            <a:rPr kumimoji="1" lang="ja-JP" altLang="en-US" sz="2400" b="0" dirty="0">
              <a:latin typeface="ＭＳ Ｐゴシック"/>
              <a:ea typeface="ＭＳ Ｐゴシック"/>
              <a:cs typeface="ＭＳ Ｐゴシック"/>
            </a:rPr>
            <a:t>仕事・業務効率の変化</a:t>
          </a:r>
        </a:p>
      </dgm:t>
    </dgm:pt>
    <dgm:pt modelId="{F58DB071-6D20-40C9-9923-4C83621E36A7}" type="parTrans" cxnId="{E146D6E9-1DB5-4D0A-AD41-62810D5E8C8A}">
      <dgm:prSet/>
      <dgm:spPr/>
      <dgm:t>
        <a:bodyPr/>
        <a:lstStyle/>
        <a:p>
          <a:endParaRPr kumimoji="1" lang="ja-JP" altLang="en-US" sz="2000">
            <a:latin typeface="+mj-ea"/>
            <a:ea typeface="+mj-ea"/>
          </a:endParaRPr>
        </a:p>
      </dgm:t>
    </dgm:pt>
    <dgm:pt modelId="{B61C5C8F-785E-4B24-B995-2B878BA99C71}" type="sibTrans" cxnId="{E146D6E9-1DB5-4D0A-AD41-62810D5E8C8A}">
      <dgm:prSet/>
      <dgm:spPr/>
      <dgm:t>
        <a:bodyPr/>
        <a:lstStyle/>
        <a:p>
          <a:endParaRPr kumimoji="1" lang="ja-JP" altLang="en-US" sz="2000">
            <a:latin typeface="+mj-ea"/>
            <a:ea typeface="+mj-ea"/>
          </a:endParaRPr>
        </a:p>
      </dgm:t>
    </dgm:pt>
    <dgm:pt modelId="{1419207E-14D5-49A6-BED4-4DB266927740}">
      <dgm:prSet phldrT="[テキスト]" custT="1"/>
      <dgm:spPr/>
      <dgm:t>
        <a:bodyPr/>
        <a:lstStyle/>
        <a:p>
          <a:r>
            <a:rPr kumimoji="1" lang="ja-JP" altLang="en-US" sz="1600" dirty="0">
              <a:latin typeface="ＭＳ Ｐゴシック"/>
              <a:ea typeface="ＭＳ Ｐゴシック"/>
              <a:cs typeface="ＭＳ Ｐゴシック"/>
            </a:rPr>
            <a:t>仕事の能率が悪くなる</a:t>
          </a:r>
        </a:p>
      </dgm:t>
    </dgm:pt>
    <dgm:pt modelId="{D3C2B124-ACC2-4455-8BD5-6D5E4C096A63}" type="parTrans" cxnId="{D0ABAC15-DF0E-4EB0-809D-1C8F50B94B2B}">
      <dgm:prSet/>
      <dgm:spPr/>
      <dgm:t>
        <a:bodyPr/>
        <a:lstStyle/>
        <a:p>
          <a:endParaRPr kumimoji="1" lang="ja-JP" altLang="en-US" sz="2000">
            <a:latin typeface="+mj-ea"/>
            <a:ea typeface="+mj-ea"/>
          </a:endParaRPr>
        </a:p>
      </dgm:t>
    </dgm:pt>
    <dgm:pt modelId="{17FB9029-D5F2-470F-89AC-80BECFE961F5}" type="sibTrans" cxnId="{D0ABAC15-DF0E-4EB0-809D-1C8F50B94B2B}">
      <dgm:prSet/>
      <dgm:spPr/>
      <dgm:t>
        <a:bodyPr/>
        <a:lstStyle/>
        <a:p>
          <a:endParaRPr kumimoji="1" lang="ja-JP" altLang="en-US" sz="2000">
            <a:latin typeface="+mj-ea"/>
            <a:ea typeface="+mj-ea"/>
          </a:endParaRPr>
        </a:p>
      </dgm:t>
    </dgm:pt>
    <dgm:pt modelId="{FC0CF8FB-7BD7-48A4-A50F-7C8FC2028120}">
      <dgm:prSet phldrT="[テキスト]" custT="1"/>
      <dgm:spPr/>
      <dgm:t>
        <a:bodyPr/>
        <a:lstStyle/>
        <a:p>
          <a:r>
            <a:rPr kumimoji="1" lang="ja-JP" altLang="en-US" sz="1600" dirty="0">
              <a:latin typeface="ＭＳ Ｐゴシック"/>
              <a:ea typeface="ＭＳ Ｐゴシック"/>
              <a:cs typeface="ＭＳ Ｐゴシック"/>
            </a:rPr>
            <a:t>業務の結果がなかなか出てこない</a:t>
          </a:r>
        </a:p>
      </dgm:t>
    </dgm:pt>
    <dgm:pt modelId="{FC2EEDF5-2627-4078-B591-D914CF44FF7B}" type="parTrans" cxnId="{4DC1A4F2-B701-48A8-8056-E0C29C239B98}">
      <dgm:prSet/>
      <dgm:spPr/>
      <dgm:t>
        <a:bodyPr/>
        <a:lstStyle/>
        <a:p>
          <a:endParaRPr kumimoji="1" lang="ja-JP" altLang="en-US" sz="2000">
            <a:latin typeface="+mj-ea"/>
            <a:ea typeface="+mj-ea"/>
          </a:endParaRPr>
        </a:p>
      </dgm:t>
    </dgm:pt>
    <dgm:pt modelId="{E10BE806-8BE1-4916-8195-5340589C7DE1}" type="sibTrans" cxnId="{4DC1A4F2-B701-48A8-8056-E0C29C239B98}">
      <dgm:prSet/>
      <dgm:spPr/>
      <dgm:t>
        <a:bodyPr/>
        <a:lstStyle/>
        <a:p>
          <a:endParaRPr kumimoji="1" lang="ja-JP" altLang="en-US" sz="2000">
            <a:latin typeface="+mj-ea"/>
            <a:ea typeface="+mj-ea"/>
          </a:endParaRPr>
        </a:p>
      </dgm:t>
    </dgm:pt>
    <dgm:pt modelId="{72E18A5C-17A1-424F-AC5A-BA01CCBF8858}">
      <dgm:prSet phldrT="[テキスト]" custT="1"/>
      <dgm:spPr/>
      <dgm:t>
        <a:bodyPr/>
        <a:lstStyle/>
        <a:p>
          <a:r>
            <a:rPr kumimoji="1" lang="ja-JP" altLang="en-US" sz="2400" b="0" dirty="0">
              <a:latin typeface="ＭＳ Ｐゴシック"/>
              <a:ea typeface="ＭＳ Ｐゴシック"/>
              <a:cs typeface="ＭＳ Ｐゴシック"/>
            </a:rPr>
            <a:t>行動・様子</a:t>
          </a:r>
          <a:br>
            <a:rPr kumimoji="1" lang="ja-JP" altLang="en-US" sz="2400" b="0" dirty="0">
              <a:latin typeface="ＭＳ Ｐゴシック"/>
              <a:ea typeface="ＭＳ Ｐゴシック"/>
              <a:cs typeface="ＭＳ Ｐゴシック"/>
            </a:rPr>
          </a:br>
          <a:r>
            <a:rPr kumimoji="1" lang="ja-JP" altLang="en-US" sz="2400" b="0" dirty="0">
              <a:latin typeface="ＭＳ Ｐゴシック"/>
              <a:ea typeface="ＭＳ Ｐゴシック"/>
              <a:cs typeface="ＭＳ Ｐゴシック"/>
            </a:rPr>
            <a:t>の変化</a:t>
          </a:r>
        </a:p>
      </dgm:t>
    </dgm:pt>
    <dgm:pt modelId="{8212ECB3-5BD6-415D-94E6-05CAD89C1CE0}" type="parTrans" cxnId="{DD66441F-4E7C-4FBE-B2ED-92174917A686}">
      <dgm:prSet/>
      <dgm:spPr/>
      <dgm:t>
        <a:bodyPr/>
        <a:lstStyle/>
        <a:p>
          <a:endParaRPr kumimoji="1" lang="ja-JP" altLang="en-US" sz="2000">
            <a:latin typeface="+mj-ea"/>
            <a:ea typeface="+mj-ea"/>
          </a:endParaRPr>
        </a:p>
      </dgm:t>
    </dgm:pt>
    <dgm:pt modelId="{23BA86FC-B1C1-4215-9658-7D0577A1D15E}" type="sibTrans" cxnId="{DD66441F-4E7C-4FBE-B2ED-92174917A686}">
      <dgm:prSet/>
      <dgm:spPr/>
      <dgm:t>
        <a:bodyPr/>
        <a:lstStyle/>
        <a:p>
          <a:endParaRPr kumimoji="1" lang="ja-JP" altLang="en-US" sz="2000">
            <a:latin typeface="+mj-ea"/>
            <a:ea typeface="+mj-ea"/>
          </a:endParaRPr>
        </a:p>
      </dgm:t>
    </dgm:pt>
    <dgm:pt modelId="{69DF0BD1-A2DA-498B-83FE-4DA10E8B88DA}">
      <dgm:prSet phldrT="[テキスト]" custT="1"/>
      <dgm:spPr/>
      <dgm:t>
        <a:bodyPr/>
        <a:lstStyle/>
        <a:p>
          <a:r>
            <a:rPr kumimoji="1" lang="ja-JP" altLang="en-US" sz="1600" dirty="0">
              <a:latin typeface="ＭＳ Ｐゴシック"/>
              <a:ea typeface="ＭＳ Ｐゴシック"/>
              <a:cs typeface="ＭＳ Ｐゴシック"/>
            </a:rPr>
            <a:t>表情や動作に元気がなくなる</a:t>
          </a:r>
        </a:p>
      </dgm:t>
    </dgm:pt>
    <dgm:pt modelId="{9D15AD68-F257-4D06-A589-C22900C2B622}" type="parTrans" cxnId="{DE1E8761-2818-4FC1-8A97-5F1A2273B82E}">
      <dgm:prSet/>
      <dgm:spPr/>
      <dgm:t>
        <a:bodyPr/>
        <a:lstStyle/>
        <a:p>
          <a:endParaRPr kumimoji="1" lang="ja-JP" altLang="en-US" sz="2000">
            <a:latin typeface="+mj-ea"/>
            <a:ea typeface="+mj-ea"/>
          </a:endParaRPr>
        </a:p>
      </dgm:t>
    </dgm:pt>
    <dgm:pt modelId="{CBAFDB44-8F0E-43F9-899D-CFCBA4225F9A}" type="sibTrans" cxnId="{DE1E8761-2818-4FC1-8A97-5F1A2273B82E}">
      <dgm:prSet/>
      <dgm:spPr/>
      <dgm:t>
        <a:bodyPr/>
        <a:lstStyle/>
        <a:p>
          <a:endParaRPr kumimoji="1" lang="ja-JP" altLang="en-US" sz="2000">
            <a:latin typeface="+mj-ea"/>
            <a:ea typeface="+mj-ea"/>
          </a:endParaRPr>
        </a:p>
      </dgm:t>
    </dgm:pt>
    <dgm:pt modelId="{9A883CD2-B696-469D-91B6-2E32C46D9B33}">
      <dgm:prSet phldrT="[テキスト]" custT="1"/>
      <dgm:spPr/>
      <dgm:t>
        <a:bodyPr/>
        <a:lstStyle/>
        <a:p>
          <a:r>
            <a:rPr kumimoji="1" lang="ja-JP" altLang="en-US" sz="1600" dirty="0">
              <a:latin typeface="ＭＳ Ｐゴシック"/>
              <a:ea typeface="ＭＳ Ｐゴシック"/>
              <a:cs typeface="ＭＳ Ｐゴシック"/>
            </a:rPr>
            <a:t>不自然な言動が目立つ</a:t>
          </a:r>
        </a:p>
      </dgm:t>
    </dgm:pt>
    <dgm:pt modelId="{5E31DB38-7014-4563-A54C-C9B3032E7EC1}" type="parTrans" cxnId="{28F144C8-ED76-4134-9708-FC2515D5C2B0}">
      <dgm:prSet/>
      <dgm:spPr/>
      <dgm:t>
        <a:bodyPr/>
        <a:lstStyle/>
        <a:p>
          <a:endParaRPr kumimoji="1" lang="ja-JP" altLang="en-US" sz="2000">
            <a:latin typeface="+mj-ea"/>
            <a:ea typeface="+mj-ea"/>
          </a:endParaRPr>
        </a:p>
      </dgm:t>
    </dgm:pt>
    <dgm:pt modelId="{7F5E1141-EFB7-4AAC-8B1E-16C75E0429A9}" type="sibTrans" cxnId="{28F144C8-ED76-4134-9708-FC2515D5C2B0}">
      <dgm:prSet/>
      <dgm:spPr/>
      <dgm:t>
        <a:bodyPr/>
        <a:lstStyle/>
        <a:p>
          <a:endParaRPr kumimoji="1" lang="ja-JP" altLang="en-US" sz="2000">
            <a:latin typeface="+mj-ea"/>
            <a:ea typeface="+mj-ea"/>
          </a:endParaRPr>
        </a:p>
      </dgm:t>
    </dgm:pt>
    <dgm:pt modelId="{F88D02E0-CEA2-45E5-8464-01881DEDCBEA}">
      <dgm:prSet phldrT="[テキスト]" custT="1"/>
      <dgm:spPr/>
      <dgm:t>
        <a:bodyPr/>
        <a:lstStyle/>
        <a:p>
          <a:r>
            <a:rPr kumimoji="1" lang="ja-JP" altLang="en-US" sz="1600" dirty="0">
              <a:latin typeface="ＭＳ Ｐゴシック"/>
              <a:ea typeface="ＭＳ Ｐゴシック"/>
              <a:cs typeface="ＭＳ Ｐゴシック"/>
            </a:rPr>
            <a:t>残業や休出が不釣合いに増える</a:t>
          </a:r>
        </a:p>
      </dgm:t>
    </dgm:pt>
    <dgm:pt modelId="{0FC31F9B-9561-4FB4-91AF-5D039808E143}" type="parTrans" cxnId="{E4D57C1D-CEC2-4330-8937-71920753E993}">
      <dgm:prSet/>
      <dgm:spPr/>
      <dgm:t>
        <a:bodyPr/>
        <a:lstStyle/>
        <a:p>
          <a:endParaRPr kumimoji="1" lang="ja-JP" altLang="en-US" sz="2000">
            <a:latin typeface="+mj-ea"/>
            <a:ea typeface="+mj-ea"/>
          </a:endParaRPr>
        </a:p>
      </dgm:t>
    </dgm:pt>
    <dgm:pt modelId="{2E456A0B-A8A6-41AE-8AF3-849B595AE074}" type="sibTrans" cxnId="{E4D57C1D-CEC2-4330-8937-71920753E993}">
      <dgm:prSet/>
      <dgm:spPr/>
      <dgm:t>
        <a:bodyPr/>
        <a:lstStyle/>
        <a:p>
          <a:endParaRPr kumimoji="1" lang="ja-JP" altLang="en-US" sz="2000">
            <a:latin typeface="+mj-ea"/>
            <a:ea typeface="+mj-ea"/>
          </a:endParaRPr>
        </a:p>
      </dgm:t>
    </dgm:pt>
    <dgm:pt modelId="{DD660745-C4C9-4657-96F8-39091A4D7552}">
      <dgm:prSet phldrT="[テキスト]" custT="1"/>
      <dgm:spPr/>
      <dgm:t>
        <a:bodyPr/>
        <a:lstStyle/>
        <a:p>
          <a:r>
            <a:rPr kumimoji="1" lang="ja-JP" altLang="en-US" sz="1600" dirty="0">
              <a:latin typeface="ＭＳ Ｐゴシック"/>
              <a:ea typeface="ＭＳ Ｐゴシック"/>
              <a:cs typeface="ＭＳ Ｐゴシック"/>
            </a:rPr>
            <a:t>報告や相談、職場での会話が減る</a:t>
          </a:r>
        </a:p>
      </dgm:t>
    </dgm:pt>
    <dgm:pt modelId="{CF1D71D4-29DE-4677-9629-13C028460247}" type="parTrans" cxnId="{A075E3C8-CC88-4F4C-A919-5F1A62FDFA46}">
      <dgm:prSet/>
      <dgm:spPr/>
      <dgm:t>
        <a:bodyPr/>
        <a:lstStyle/>
        <a:p>
          <a:endParaRPr kumimoji="1" lang="ja-JP" altLang="en-US" sz="2000">
            <a:latin typeface="+mj-ea"/>
            <a:ea typeface="+mj-ea"/>
          </a:endParaRPr>
        </a:p>
      </dgm:t>
    </dgm:pt>
    <dgm:pt modelId="{130C8A8F-213E-4ADC-98B4-0D2E3E4C7427}" type="sibTrans" cxnId="{A075E3C8-CC88-4F4C-A919-5F1A62FDFA46}">
      <dgm:prSet/>
      <dgm:spPr/>
      <dgm:t>
        <a:bodyPr/>
        <a:lstStyle/>
        <a:p>
          <a:endParaRPr kumimoji="1" lang="ja-JP" altLang="en-US" sz="2000">
            <a:latin typeface="+mj-ea"/>
            <a:ea typeface="+mj-ea"/>
          </a:endParaRPr>
        </a:p>
      </dgm:t>
    </dgm:pt>
    <dgm:pt modelId="{D8FBA06C-E688-4357-9D21-585A145C06E5}">
      <dgm:prSet phldrT="[テキスト]" custT="1"/>
      <dgm:spPr/>
      <dgm:t>
        <a:bodyPr/>
        <a:lstStyle/>
        <a:p>
          <a:r>
            <a:rPr kumimoji="1" lang="ja-JP" altLang="en-US" sz="1600" dirty="0">
              <a:latin typeface="ＭＳ Ｐゴシック"/>
              <a:ea typeface="ＭＳ Ｐゴシック"/>
              <a:cs typeface="ＭＳ Ｐゴシック"/>
            </a:rPr>
            <a:t>ミスや事故が目立つ</a:t>
          </a:r>
        </a:p>
      </dgm:t>
    </dgm:pt>
    <dgm:pt modelId="{FEA7933E-4949-433C-930A-06A230DAB3AD}" type="parTrans" cxnId="{F1255FDB-532A-4AFA-9F70-523C12FE28ED}">
      <dgm:prSet/>
      <dgm:spPr/>
      <dgm:t>
        <a:bodyPr/>
        <a:lstStyle/>
        <a:p>
          <a:endParaRPr kumimoji="1" lang="ja-JP" altLang="en-US" sz="2000">
            <a:latin typeface="+mj-ea"/>
            <a:ea typeface="+mj-ea"/>
          </a:endParaRPr>
        </a:p>
      </dgm:t>
    </dgm:pt>
    <dgm:pt modelId="{318C51EA-A887-4102-9A8C-B1B54FB59023}" type="sibTrans" cxnId="{F1255FDB-532A-4AFA-9F70-523C12FE28ED}">
      <dgm:prSet/>
      <dgm:spPr/>
      <dgm:t>
        <a:bodyPr/>
        <a:lstStyle/>
        <a:p>
          <a:endParaRPr kumimoji="1" lang="ja-JP" altLang="en-US" sz="2000">
            <a:latin typeface="+mj-ea"/>
            <a:ea typeface="+mj-ea"/>
          </a:endParaRPr>
        </a:p>
      </dgm:t>
    </dgm:pt>
    <dgm:pt modelId="{F6ADBC48-C1B3-459B-97E1-FA092E292408}">
      <dgm:prSet phldrT="[テキスト]" custT="1"/>
      <dgm:spPr/>
      <dgm:t>
        <a:bodyPr/>
        <a:lstStyle/>
        <a:p>
          <a:r>
            <a:rPr kumimoji="1" lang="ja-JP" altLang="en-US" sz="1600" dirty="0">
              <a:latin typeface="ＭＳ Ｐゴシック"/>
              <a:ea typeface="ＭＳ Ｐゴシック"/>
              <a:cs typeface="ＭＳ Ｐゴシック"/>
            </a:rPr>
            <a:t>服装が乱れたり、不潔になる</a:t>
          </a:r>
        </a:p>
      </dgm:t>
    </dgm:pt>
    <dgm:pt modelId="{0F12D01D-95B6-4423-94A8-C174EFCC1FF4}" type="parTrans" cxnId="{329697B5-BE26-4D41-B404-971B86D58C5D}">
      <dgm:prSet/>
      <dgm:spPr/>
      <dgm:t>
        <a:bodyPr/>
        <a:lstStyle/>
        <a:p>
          <a:endParaRPr kumimoji="1" lang="ja-JP" altLang="en-US" sz="2000">
            <a:latin typeface="+mj-ea"/>
            <a:ea typeface="+mj-ea"/>
          </a:endParaRPr>
        </a:p>
      </dgm:t>
    </dgm:pt>
    <dgm:pt modelId="{BAC19F15-D0A8-4221-BF2B-FBEB5BAE1D72}" type="sibTrans" cxnId="{329697B5-BE26-4D41-B404-971B86D58C5D}">
      <dgm:prSet/>
      <dgm:spPr/>
      <dgm:t>
        <a:bodyPr/>
        <a:lstStyle/>
        <a:p>
          <a:endParaRPr kumimoji="1" lang="ja-JP" altLang="en-US" sz="2000">
            <a:latin typeface="+mj-ea"/>
            <a:ea typeface="+mj-ea"/>
          </a:endParaRPr>
        </a:p>
      </dgm:t>
    </dgm:pt>
    <dgm:pt modelId="{EF489CB0-49E1-3045-BD3A-FE5B0EE3298B}" type="pres">
      <dgm:prSet presAssocID="{05B8E66D-BACA-48A1-92B6-89BCACE43883}" presName="Name0" presStyleCnt="0">
        <dgm:presLayoutVars>
          <dgm:dir/>
          <dgm:animLvl val="lvl"/>
          <dgm:resizeHandles val="exact"/>
        </dgm:presLayoutVars>
      </dgm:prSet>
      <dgm:spPr/>
    </dgm:pt>
    <dgm:pt modelId="{66DBB4C2-5DB5-CC4D-B4D4-17881AB66EE0}" type="pres">
      <dgm:prSet presAssocID="{36B9DEEF-85F2-4A5A-A0CA-86E6CBB67EF1}" presName="linNode" presStyleCnt="0"/>
      <dgm:spPr/>
    </dgm:pt>
    <dgm:pt modelId="{0BB6AE5B-F511-A941-B8B7-EBA561CC29EE}" type="pres">
      <dgm:prSet presAssocID="{36B9DEEF-85F2-4A5A-A0CA-86E6CBB67EF1}" presName="parentText" presStyleLbl="node1" presStyleIdx="0" presStyleCnt="3">
        <dgm:presLayoutVars>
          <dgm:chMax val="1"/>
          <dgm:bulletEnabled val="1"/>
        </dgm:presLayoutVars>
      </dgm:prSet>
      <dgm:spPr/>
    </dgm:pt>
    <dgm:pt modelId="{EE4B3B8D-0936-354A-B791-FE725C8C49AC}" type="pres">
      <dgm:prSet presAssocID="{36B9DEEF-85F2-4A5A-A0CA-86E6CBB67EF1}" presName="descendantText" presStyleLbl="alignAccFollowNode1" presStyleIdx="0" presStyleCnt="3">
        <dgm:presLayoutVars>
          <dgm:bulletEnabled val="1"/>
        </dgm:presLayoutVars>
      </dgm:prSet>
      <dgm:spPr/>
    </dgm:pt>
    <dgm:pt modelId="{28DB970B-5C46-AB44-90A6-7BECCF248803}" type="pres">
      <dgm:prSet presAssocID="{3A0D516E-20CB-4D6F-BC86-98F99BAFD1A6}" presName="sp" presStyleCnt="0"/>
      <dgm:spPr/>
    </dgm:pt>
    <dgm:pt modelId="{E02CF285-C972-BD4A-8D6F-A014F6ABE4A3}" type="pres">
      <dgm:prSet presAssocID="{EC023063-6E85-4EC5-8E6D-0FBF82A53480}" presName="linNode" presStyleCnt="0"/>
      <dgm:spPr/>
    </dgm:pt>
    <dgm:pt modelId="{BAC1E738-008C-8D46-81A6-5A0D0368DD72}" type="pres">
      <dgm:prSet presAssocID="{EC023063-6E85-4EC5-8E6D-0FBF82A53480}" presName="parentText" presStyleLbl="node1" presStyleIdx="1" presStyleCnt="3">
        <dgm:presLayoutVars>
          <dgm:chMax val="1"/>
          <dgm:bulletEnabled val="1"/>
        </dgm:presLayoutVars>
      </dgm:prSet>
      <dgm:spPr/>
    </dgm:pt>
    <dgm:pt modelId="{B345A0C5-1303-9449-98B0-A4A05EB201B6}" type="pres">
      <dgm:prSet presAssocID="{EC023063-6E85-4EC5-8E6D-0FBF82A53480}" presName="descendantText" presStyleLbl="alignAccFollowNode1" presStyleIdx="1" presStyleCnt="3">
        <dgm:presLayoutVars>
          <dgm:bulletEnabled val="1"/>
        </dgm:presLayoutVars>
      </dgm:prSet>
      <dgm:spPr/>
    </dgm:pt>
    <dgm:pt modelId="{50718F2B-393C-2443-84DB-F3D64F3C67B9}" type="pres">
      <dgm:prSet presAssocID="{B61C5C8F-785E-4B24-B995-2B878BA99C71}" presName="sp" presStyleCnt="0"/>
      <dgm:spPr/>
    </dgm:pt>
    <dgm:pt modelId="{F97549C6-8E4C-5042-AB5B-1103A54493D9}" type="pres">
      <dgm:prSet presAssocID="{72E18A5C-17A1-424F-AC5A-BA01CCBF8858}" presName="linNode" presStyleCnt="0"/>
      <dgm:spPr/>
    </dgm:pt>
    <dgm:pt modelId="{DF753EEB-0903-D741-82DA-07394D74E5EF}" type="pres">
      <dgm:prSet presAssocID="{72E18A5C-17A1-424F-AC5A-BA01CCBF8858}" presName="parentText" presStyleLbl="node1" presStyleIdx="2" presStyleCnt="3">
        <dgm:presLayoutVars>
          <dgm:chMax val="1"/>
          <dgm:bulletEnabled val="1"/>
        </dgm:presLayoutVars>
      </dgm:prSet>
      <dgm:spPr/>
    </dgm:pt>
    <dgm:pt modelId="{708FA3F4-B837-B34E-A49E-BA26FB281AC5}" type="pres">
      <dgm:prSet presAssocID="{72E18A5C-17A1-424F-AC5A-BA01CCBF8858}" presName="descendantText" presStyleLbl="alignAccFollowNode1" presStyleIdx="2" presStyleCnt="3">
        <dgm:presLayoutVars>
          <dgm:bulletEnabled val="1"/>
        </dgm:presLayoutVars>
      </dgm:prSet>
      <dgm:spPr/>
    </dgm:pt>
  </dgm:ptLst>
  <dgm:cxnLst>
    <dgm:cxn modelId="{A71D0705-8FB4-4FE2-90DB-6D3D349F5159}" srcId="{05B8E66D-BACA-48A1-92B6-89BCACE43883}" destId="{36B9DEEF-85F2-4A5A-A0CA-86E6CBB67EF1}" srcOrd="0" destOrd="0" parTransId="{C8DFE813-E50A-4F3D-98E9-A4F82655C1C4}" sibTransId="{3A0D516E-20CB-4D6F-BC86-98F99BAFD1A6}"/>
    <dgm:cxn modelId="{F763C50A-A7AA-4340-AFAF-BF3DA31691A1}" type="presOf" srcId="{72E18A5C-17A1-424F-AC5A-BA01CCBF8858}" destId="{DF753EEB-0903-D741-82DA-07394D74E5EF}" srcOrd="0" destOrd="0" presId="urn:microsoft.com/office/officeart/2005/8/layout/vList5"/>
    <dgm:cxn modelId="{08E84310-8FC6-BB43-ABAD-6B737CC24221}" type="presOf" srcId="{D8FBA06C-E688-4357-9D21-585A145C06E5}" destId="{708FA3F4-B837-B34E-A49E-BA26FB281AC5}" srcOrd="0" destOrd="2" presId="urn:microsoft.com/office/officeart/2005/8/layout/vList5"/>
    <dgm:cxn modelId="{F8F31115-A601-324D-84F1-6D0B385EC834}" type="presOf" srcId="{DD660745-C4C9-4657-96F8-39091A4D7552}" destId="{B345A0C5-1303-9449-98B0-A4A05EB201B6}" srcOrd="0" destOrd="2" presId="urn:microsoft.com/office/officeart/2005/8/layout/vList5"/>
    <dgm:cxn modelId="{D0ABAC15-DF0E-4EB0-809D-1C8F50B94B2B}" srcId="{EC023063-6E85-4EC5-8E6D-0FBF82A53480}" destId="{1419207E-14D5-49A6-BED4-4DB266927740}" srcOrd="0" destOrd="0" parTransId="{D3C2B124-ACC2-4455-8BD5-6D5E4C096A63}" sibTransId="{17FB9029-D5F2-470F-89AC-80BECFE961F5}"/>
    <dgm:cxn modelId="{E4D57C1D-CEC2-4330-8937-71920753E993}" srcId="{36B9DEEF-85F2-4A5A-A0CA-86E6CBB67EF1}" destId="{F88D02E0-CEA2-45E5-8464-01881DEDCBEA}" srcOrd="2" destOrd="0" parTransId="{0FC31F9B-9561-4FB4-91AF-5D039808E143}" sibTransId="{2E456A0B-A8A6-41AE-8AF3-849B595AE074}"/>
    <dgm:cxn modelId="{DD66441F-4E7C-4FBE-B2ED-92174917A686}" srcId="{05B8E66D-BACA-48A1-92B6-89BCACE43883}" destId="{72E18A5C-17A1-424F-AC5A-BA01CCBF8858}" srcOrd="2" destOrd="0" parTransId="{8212ECB3-5BD6-415D-94E6-05CAD89C1CE0}" sibTransId="{23BA86FC-B1C1-4215-9658-7D0577A1D15E}"/>
    <dgm:cxn modelId="{DE1E8761-2818-4FC1-8A97-5F1A2273B82E}" srcId="{72E18A5C-17A1-424F-AC5A-BA01CCBF8858}" destId="{69DF0BD1-A2DA-498B-83FE-4DA10E8B88DA}" srcOrd="0" destOrd="0" parTransId="{9D15AD68-F257-4D06-A589-C22900C2B622}" sibTransId="{CBAFDB44-8F0E-43F9-899D-CFCBA4225F9A}"/>
    <dgm:cxn modelId="{A283B143-5CFA-C148-8962-1E6E8B49AB0D}" type="presOf" srcId="{05B8E66D-BACA-48A1-92B6-89BCACE43883}" destId="{EF489CB0-49E1-3045-BD3A-FE5B0EE3298B}" srcOrd="0" destOrd="0" presId="urn:microsoft.com/office/officeart/2005/8/layout/vList5"/>
    <dgm:cxn modelId="{86BE8E49-B523-D640-98C4-3C8E3F8F2CCD}" type="presOf" srcId="{36B9DEEF-85F2-4A5A-A0CA-86E6CBB67EF1}" destId="{0BB6AE5B-F511-A941-B8B7-EBA561CC29EE}" srcOrd="0" destOrd="0" presId="urn:microsoft.com/office/officeart/2005/8/layout/vList5"/>
    <dgm:cxn modelId="{95475D76-53AC-E348-8C6F-5A641440EB2A}" type="presOf" srcId="{69DF0BD1-A2DA-498B-83FE-4DA10E8B88DA}" destId="{708FA3F4-B837-B34E-A49E-BA26FB281AC5}" srcOrd="0" destOrd="0" presId="urn:microsoft.com/office/officeart/2005/8/layout/vList5"/>
    <dgm:cxn modelId="{FE3A9D59-1E99-4110-BCA2-9399F905536B}" srcId="{36B9DEEF-85F2-4A5A-A0CA-86E6CBB67EF1}" destId="{C4FAF5AE-426A-4665-8277-764207BF9F77}" srcOrd="1" destOrd="0" parTransId="{A60DE86A-BFBB-4E0A-9EEF-4438F78F8DEE}" sibTransId="{D5FABE61-F993-4FDA-BA54-B8353E659E37}"/>
    <dgm:cxn modelId="{DE1C99A6-CE68-6843-8D07-730D9DCE0D6E}" type="presOf" srcId="{C4FAF5AE-426A-4665-8277-764207BF9F77}" destId="{EE4B3B8D-0936-354A-B791-FE725C8C49AC}" srcOrd="0" destOrd="1" presId="urn:microsoft.com/office/officeart/2005/8/layout/vList5"/>
    <dgm:cxn modelId="{AFC941AB-D3A8-5542-A45B-DD8202BE4B99}" type="presOf" srcId="{F88D02E0-CEA2-45E5-8464-01881DEDCBEA}" destId="{EE4B3B8D-0936-354A-B791-FE725C8C49AC}" srcOrd="0" destOrd="2" presId="urn:microsoft.com/office/officeart/2005/8/layout/vList5"/>
    <dgm:cxn modelId="{329697B5-BE26-4D41-B404-971B86D58C5D}" srcId="{72E18A5C-17A1-424F-AC5A-BA01CCBF8858}" destId="{F6ADBC48-C1B3-459B-97E1-FA092E292408}" srcOrd="3" destOrd="0" parTransId="{0F12D01D-95B6-4423-94A8-C174EFCC1FF4}" sibTransId="{BAC19F15-D0A8-4221-BF2B-FBEB5BAE1D72}"/>
    <dgm:cxn modelId="{6281ACBA-E6A8-4709-B083-A4FEC87B80F5}" srcId="{36B9DEEF-85F2-4A5A-A0CA-86E6CBB67EF1}" destId="{060D46CF-5375-4DE0-A543-942FDED7474E}" srcOrd="0" destOrd="0" parTransId="{0AD8F4C8-B4AF-4055-A650-622329320678}" sibTransId="{54BF0D69-0BCD-40D0-B645-7DF8E89F17CD}"/>
    <dgm:cxn modelId="{89B3DCC0-2A08-A649-9906-EC322BA9B19F}" type="presOf" srcId="{EC023063-6E85-4EC5-8E6D-0FBF82A53480}" destId="{BAC1E738-008C-8D46-81A6-5A0D0368DD72}" srcOrd="0" destOrd="0" presId="urn:microsoft.com/office/officeart/2005/8/layout/vList5"/>
    <dgm:cxn modelId="{28F144C8-ED76-4134-9708-FC2515D5C2B0}" srcId="{72E18A5C-17A1-424F-AC5A-BA01CCBF8858}" destId="{9A883CD2-B696-469D-91B6-2E32C46D9B33}" srcOrd="1" destOrd="0" parTransId="{5E31DB38-7014-4563-A54C-C9B3032E7EC1}" sibTransId="{7F5E1141-EFB7-4AAC-8B1E-16C75E0429A9}"/>
    <dgm:cxn modelId="{A075E3C8-CC88-4F4C-A919-5F1A62FDFA46}" srcId="{EC023063-6E85-4EC5-8E6D-0FBF82A53480}" destId="{DD660745-C4C9-4657-96F8-39091A4D7552}" srcOrd="2" destOrd="0" parTransId="{CF1D71D4-29DE-4677-9629-13C028460247}" sibTransId="{130C8A8F-213E-4ADC-98B4-0D2E3E4C7427}"/>
    <dgm:cxn modelId="{2E22DCCC-6868-8D45-85CB-C3AC090C5DA6}" type="presOf" srcId="{9A883CD2-B696-469D-91B6-2E32C46D9B33}" destId="{708FA3F4-B837-B34E-A49E-BA26FB281AC5}" srcOrd="0" destOrd="1" presId="urn:microsoft.com/office/officeart/2005/8/layout/vList5"/>
    <dgm:cxn modelId="{9C085FCD-FAA4-D544-8FAA-4ED9A6F12C51}" type="presOf" srcId="{FC0CF8FB-7BD7-48A4-A50F-7C8FC2028120}" destId="{B345A0C5-1303-9449-98B0-A4A05EB201B6}" srcOrd="0" destOrd="1" presId="urn:microsoft.com/office/officeart/2005/8/layout/vList5"/>
    <dgm:cxn modelId="{F1255FDB-532A-4AFA-9F70-523C12FE28ED}" srcId="{72E18A5C-17A1-424F-AC5A-BA01CCBF8858}" destId="{D8FBA06C-E688-4357-9D21-585A145C06E5}" srcOrd="2" destOrd="0" parTransId="{FEA7933E-4949-433C-930A-06A230DAB3AD}" sibTransId="{318C51EA-A887-4102-9A8C-B1B54FB59023}"/>
    <dgm:cxn modelId="{6F1E61DB-B7BF-204D-9814-59FE41BCD43F}" type="presOf" srcId="{1419207E-14D5-49A6-BED4-4DB266927740}" destId="{B345A0C5-1303-9449-98B0-A4A05EB201B6}" srcOrd="0" destOrd="0" presId="urn:microsoft.com/office/officeart/2005/8/layout/vList5"/>
    <dgm:cxn modelId="{D40424DE-8D6F-1D47-BD0F-54CD772A0543}" type="presOf" srcId="{060D46CF-5375-4DE0-A543-942FDED7474E}" destId="{EE4B3B8D-0936-354A-B791-FE725C8C49AC}" srcOrd="0" destOrd="0" presId="urn:microsoft.com/office/officeart/2005/8/layout/vList5"/>
    <dgm:cxn modelId="{E146D6E9-1DB5-4D0A-AD41-62810D5E8C8A}" srcId="{05B8E66D-BACA-48A1-92B6-89BCACE43883}" destId="{EC023063-6E85-4EC5-8E6D-0FBF82A53480}" srcOrd="1" destOrd="0" parTransId="{F58DB071-6D20-40C9-9923-4C83621E36A7}" sibTransId="{B61C5C8F-785E-4B24-B995-2B878BA99C71}"/>
    <dgm:cxn modelId="{4DC1A4F2-B701-48A8-8056-E0C29C239B98}" srcId="{EC023063-6E85-4EC5-8E6D-0FBF82A53480}" destId="{FC0CF8FB-7BD7-48A4-A50F-7C8FC2028120}" srcOrd="1" destOrd="0" parTransId="{FC2EEDF5-2627-4078-B591-D914CF44FF7B}" sibTransId="{E10BE806-8BE1-4916-8195-5340589C7DE1}"/>
    <dgm:cxn modelId="{0E7E75FE-6DF1-7648-89B5-FA4039790468}" type="presOf" srcId="{F6ADBC48-C1B3-459B-97E1-FA092E292408}" destId="{708FA3F4-B837-B34E-A49E-BA26FB281AC5}" srcOrd="0" destOrd="3" presId="urn:microsoft.com/office/officeart/2005/8/layout/vList5"/>
    <dgm:cxn modelId="{1ECB4E54-D442-B749-A2F7-F1B78DD70C21}" type="presParOf" srcId="{EF489CB0-49E1-3045-BD3A-FE5B0EE3298B}" destId="{66DBB4C2-5DB5-CC4D-B4D4-17881AB66EE0}" srcOrd="0" destOrd="0" presId="urn:microsoft.com/office/officeart/2005/8/layout/vList5"/>
    <dgm:cxn modelId="{06D2645C-45B3-FC42-A23B-C48D8491E8FE}" type="presParOf" srcId="{66DBB4C2-5DB5-CC4D-B4D4-17881AB66EE0}" destId="{0BB6AE5B-F511-A941-B8B7-EBA561CC29EE}" srcOrd="0" destOrd="0" presId="urn:microsoft.com/office/officeart/2005/8/layout/vList5"/>
    <dgm:cxn modelId="{FC21EE32-5457-A743-85B8-90BEED443607}" type="presParOf" srcId="{66DBB4C2-5DB5-CC4D-B4D4-17881AB66EE0}" destId="{EE4B3B8D-0936-354A-B791-FE725C8C49AC}" srcOrd="1" destOrd="0" presId="urn:microsoft.com/office/officeart/2005/8/layout/vList5"/>
    <dgm:cxn modelId="{D43B19B6-6292-FC48-B65D-D66CE4AD5F38}" type="presParOf" srcId="{EF489CB0-49E1-3045-BD3A-FE5B0EE3298B}" destId="{28DB970B-5C46-AB44-90A6-7BECCF248803}" srcOrd="1" destOrd="0" presId="urn:microsoft.com/office/officeart/2005/8/layout/vList5"/>
    <dgm:cxn modelId="{DF5A0662-FF9E-FF40-A658-6642A7D5C062}" type="presParOf" srcId="{EF489CB0-49E1-3045-BD3A-FE5B0EE3298B}" destId="{E02CF285-C972-BD4A-8D6F-A014F6ABE4A3}" srcOrd="2" destOrd="0" presId="urn:microsoft.com/office/officeart/2005/8/layout/vList5"/>
    <dgm:cxn modelId="{671FB30A-9D7A-E04C-A7FE-FE3C5DE4DFF3}" type="presParOf" srcId="{E02CF285-C972-BD4A-8D6F-A014F6ABE4A3}" destId="{BAC1E738-008C-8D46-81A6-5A0D0368DD72}" srcOrd="0" destOrd="0" presId="urn:microsoft.com/office/officeart/2005/8/layout/vList5"/>
    <dgm:cxn modelId="{B35437B5-7E11-B547-9EC4-211A3BD944CA}" type="presParOf" srcId="{E02CF285-C972-BD4A-8D6F-A014F6ABE4A3}" destId="{B345A0C5-1303-9449-98B0-A4A05EB201B6}" srcOrd="1" destOrd="0" presId="urn:microsoft.com/office/officeart/2005/8/layout/vList5"/>
    <dgm:cxn modelId="{9B3588F8-317B-8545-B111-2AB389B31C71}" type="presParOf" srcId="{EF489CB0-49E1-3045-BD3A-FE5B0EE3298B}" destId="{50718F2B-393C-2443-84DB-F3D64F3C67B9}" srcOrd="3" destOrd="0" presId="urn:microsoft.com/office/officeart/2005/8/layout/vList5"/>
    <dgm:cxn modelId="{914F94C8-BD4D-204A-A908-0EDBCCF32554}" type="presParOf" srcId="{EF489CB0-49E1-3045-BD3A-FE5B0EE3298B}" destId="{F97549C6-8E4C-5042-AB5B-1103A54493D9}" srcOrd="4" destOrd="0" presId="urn:microsoft.com/office/officeart/2005/8/layout/vList5"/>
    <dgm:cxn modelId="{3A8F2B08-5B4D-4D4F-AD70-0DB705D33519}" type="presParOf" srcId="{F97549C6-8E4C-5042-AB5B-1103A54493D9}" destId="{DF753EEB-0903-D741-82DA-07394D74E5EF}" srcOrd="0" destOrd="0" presId="urn:microsoft.com/office/officeart/2005/8/layout/vList5"/>
    <dgm:cxn modelId="{F7355DD6-70C8-3B40-9502-65769CF46840}" type="presParOf" srcId="{F97549C6-8E4C-5042-AB5B-1103A54493D9}" destId="{708FA3F4-B837-B34E-A49E-BA26FB281AC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F666AE-3640-4B30-AF97-D0FA2EBF180C}"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kumimoji="1" lang="ja-JP" altLang="en-US"/>
        </a:p>
      </dgm:t>
    </dgm:pt>
    <dgm:pt modelId="{8233CE14-A58F-401D-BFCD-9DF21742D201}">
      <dgm:prSet phldrT="[テキスト]" custT="1"/>
      <dgm:spPr/>
      <dgm:t>
        <a:bodyPr/>
        <a:lstStyle/>
        <a:p>
          <a:pPr>
            <a:lnSpc>
              <a:spcPct val="120000"/>
            </a:lnSpc>
          </a:pPr>
          <a:r>
            <a:rPr lang="en-US" altLang="ja-JP" sz="4800" dirty="0">
              <a:latin typeface="ＭＳ Ｐゴシック"/>
              <a:ea typeface="ＭＳ Ｐゴシック"/>
              <a:cs typeface="ＭＳ Ｐゴシック"/>
            </a:rPr>
            <a:t>A</a:t>
          </a:r>
          <a:endParaRPr kumimoji="1" lang="ja-JP" altLang="en-US" sz="4800" dirty="0">
            <a:latin typeface="ＭＳ Ｐゴシック"/>
            <a:ea typeface="ＭＳ Ｐゴシック"/>
            <a:cs typeface="ＭＳ Ｐゴシック"/>
          </a:endParaRPr>
        </a:p>
      </dgm:t>
    </dgm:pt>
    <dgm:pt modelId="{2E7B2D79-4C8A-4B5E-9349-3C14BF1372F6}" type="parTrans" cxnId="{2A1482BE-4CE1-4B32-A38C-85B4FAA1292C}">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F97A1E58-5B0D-481F-A758-D8B99472D127}" type="sibTrans" cxnId="{2A1482BE-4CE1-4B32-A38C-85B4FAA1292C}">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15C8301E-7CCD-4D3E-B6EE-EB242C0D3768}">
      <dgm:prSet custT="1"/>
      <dgm:spPr/>
      <dgm:t>
        <a:bodyPr/>
        <a:lstStyle/>
        <a:p>
          <a:pPr>
            <a:lnSpc>
              <a:spcPct val="120000"/>
            </a:lnSpc>
          </a:pPr>
          <a:r>
            <a:rPr lang="en-US" altLang="ja-JP" sz="4800" dirty="0">
              <a:latin typeface="ＭＳ Ｐゴシック"/>
              <a:ea typeface="ＭＳ Ｐゴシック"/>
              <a:cs typeface="ＭＳ Ｐゴシック"/>
            </a:rPr>
            <a:t>B</a:t>
          </a:r>
          <a:endParaRPr lang="ja-JP" altLang="ja-JP" sz="4800" dirty="0">
            <a:latin typeface="ＭＳ Ｐゴシック"/>
            <a:ea typeface="ＭＳ Ｐゴシック"/>
            <a:cs typeface="ＭＳ Ｐゴシック"/>
          </a:endParaRPr>
        </a:p>
      </dgm:t>
    </dgm:pt>
    <dgm:pt modelId="{D8BD9E5A-1EF6-4849-9DF2-DA6960CDE2C1}" type="parTrans" cxnId="{E492FD4C-7F7D-4482-BF41-CF3D7C0418E2}">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8A81FDD7-E6DC-40EB-A60D-2472B32F0150}" type="sibTrans" cxnId="{E492FD4C-7F7D-4482-BF41-CF3D7C0418E2}">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D00F18B3-0613-4547-9412-221C88BC1280}">
      <dgm:prSet custT="1"/>
      <dgm:spPr/>
      <dgm:t>
        <a:bodyPr/>
        <a:lstStyle/>
        <a:p>
          <a:pPr>
            <a:lnSpc>
              <a:spcPct val="120000"/>
            </a:lnSpc>
          </a:pPr>
          <a:r>
            <a:rPr lang="en-US" altLang="ja-JP" sz="4800" dirty="0">
              <a:latin typeface="ＭＳ Ｐゴシック"/>
              <a:ea typeface="ＭＳ Ｐゴシック"/>
              <a:cs typeface="ＭＳ Ｐゴシック"/>
            </a:rPr>
            <a:t>C</a:t>
          </a:r>
          <a:endParaRPr lang="ja-JP" altLang="ja-JP" sz="4800" dirty="0">
            <a:latin typeface="ＭＳ Ｐゴシック"/>
            <a:ea typeface="ＭＳ Ｐゴシック"/>
            <a:cs typeface="ＭＳ Ｐゴシック"/>
          </a:endParaRPr>
        </a:p>
      </dgm:t>
    </dgm:pt>
    <dgm:pt modelId="{1E9111CC-EC87-48CF-BD8E-60AB598F6A1E}" type="parTrans" cxnId="{A12A2E21-A0D2-4FC8-81F1-F6AAAE48F08C}">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83034881-0550-4A3C-B709-E592ECCC1286}" type="sibTrans" cxnId="{A12A2E21-A0D2-4FC8-81F1-F6AAAE48F08C}">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1F9D36A8-A62D-49EB-8BDB-5AFB20F56EE7}">
      <dgm:prSet phldrT="[テキスト]" custT="1"/>
      <dgm:spPr/>
      <dgm:t>
        <a:bodyPr/>
        <a:lstStyle/>
        <a:p>
          <a:pPr>
            <a:lnSpc>
              <a:spcPct val="120000"/>
            </a:lnSpc>
          </a:pPr>
          <a:r>
            <a:rPr kumimoji="1" lang="ja-JP" altLang="en-US" sz="2000" dirty="0">
              <a:latin typeface="ＭＳ Ｐゴシック"/>
              <a:ea typeface="ＭＳ Ｐゴシック"/>
              <a:cs typeface="ＭＳ Ｐゴシック"/>
            </a:rPr>
            <a:t>とりあえず、仕事の調子を確認してみる。</a:t>
          </a:r>
          <a:br>
            <a:rPr kumimoji="1" lang="en-US" altLang="ja-JP" sz="2000" dirty="0">
              <a:latin typeface="ＭＳ Ｐゴシック"/>
              <a:ea typeface="ＭＳ Ｐゴシック"/>
              <a:cs typeface="ＭＳ Ｐゴシック"/>
            </a:rPr>
          </a:br>
          <a:r>
            <a:rPr kumimoji="1" lang="ja-JP" altLang="en-US" sz="2000" dirty="0">
              <a:latin typeface="ＭＳ Ｐゴシック"/>
              <a:ea typeface="ＭＳ Ｐゴシック"/>
              <a:cs typeface="ＭＳ Ｐゴシック"/>
            </a:rPr>
            <a:t>体調のことは触れないようにする。</a:t>
          </a:r>
        </a:p>
      </dgm:t>
    </dgm:pt>
    <dgm:pt modelId="{A60390C0-A7E4-4912-A32B-03E77B83D2BC}" type="parTrans" cxnId="{44B9B1CD-3888-4CA7-9A05-511FA8136268}">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E0ACD0AA-3072-4E5D-B318-78E4064542E0}" type="sibTrans" cxnId="{44B9B1CD-3888-4CA7-9A05-511FA8136268}">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05CB22EC-32F5-4B76-8813-6447FE38F118}">
      <dgm:prSet custT="1"/>
      <dgm:spPr/>
      <dgm:t>
        <a:bodyPr/>
        <a:lstStyle/>
        <a:p>
          <a:pPr>
            <a:lnSpc>
              <a:spcPct val="120000"/>
            </a:lnSpc>
          </a:pPr>
          <a:r>
            <a:rPr lang="ja-JP" altLang="en-US" sz="2000" dirty="0">
              <a:latin typeface="ＭＳ Ｐゴシック"/>
              <a:ea typeface="ＭＳ Ｐゴシック"/>
              <a:cs typeface="ＭＳ Ｐゴシック"/>
            </a:rPr>
            <a:t>単刀直入に「メンタル不調かもしれないから、病院に行きなさい」と指示する。</a:t>
          </a:r>
          <a:endParaRPr lang="ja-JP" altLang="ja-JP" sz="2000" dirty="0">
            <a:latin typeface="ＭＳ Ｐゴシック"/>
            <a:ea typeface="ＭＳ Ｐゴシック"/>
            <a:cs typeface="ＭＳ Ｐゴシック"/>
          </a:endParaRPr>
        </a:p>
      </dgm:t>
    </dgm:pt>
    <dgm:pt modelId="{C56F1D76-2ADE-43E3-9424-9C6EA016345A}" type="parTrans" cxnId="{AC701C92-4C3F-40DF-9C94-E6B03918F266}">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B13B9EBD-6753-495F-844E-FB32C2C0581E}" type="sibTrans" cxnId="{AC701C92-4C3F-40DF-9C94-E6B03918F266}">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2E0BC91D-7011-45DC-95E1-06E79072C27E}">
      <dgm:prSet custT="1"/>
      <dgm:spPr/>
      <dgm:t>
        <a:bodyPr/>
        <a:lstStyle/>
        <a:p>
          <a:pPr>
            <a:lnSpc>
              <a:spcPct val="120000"/>
            </a:lnSpc>
          </a:pPr>
          <a:r>
            <a:rPr lang="ja-JP" altLang="en-US" sz="2000" dirty="0">
              <a:latin typeface="ＭＳ Ｐゴシック"/>
              <a:ea typeface="ＭＳ Ｐゴシック"/>
              <a:cs typeface="ＭＳ Ｐゴシック"/>
            </a:rPr>
            <a:t>上司の気づいた「いつもと違う変化」を指摘した後、本人の話をきく。</a:t>
          </a:r>
          <a:endParaRPr lang="ja-JP" altLang="ja-JP" sz="2000" dirty="0">
            <a:latin typeface="ＭＳ Ｐゴシック"/>
            <a:ea typeface="ＭＳ Ｐゴシック"/>
            <a:cs typeface="ＭＳ Ｐゴシック"/>
          </a:endParaRPr>
        </a:p>
      </dgm:t>
    </dgm:pt>
    <dgm:pt modelId="{C2482349-8174-49DB-93B5-020DB4072536}" type="parTrans" cxnId="{FE881D3C-A278-4F1A-B8C8-433BF55DF2F5}">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2A269460-BEA1-441C-87C5-7F1B159766D8}" type="sibTrans" cxnId="{FE881D3C-A278-4F1A-B8C8-433BF55DF2F5}">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40DC82E5-422D-4219-A626-7B5784882025}" type="pres">
      <dgm:prSet presAssocID="{51F666AE-3640-4B30-AF97-D0FA2EBF180C}" presName="Name0" presStyleCnt="0">
        <dgm:presLayoutVars>
          <dgm:dir/>
          <dgm:animLvl val="lvl"/>
          <dgm:resizeHandles val="exact"/>
        </dgm:presLayoutVars>
      </dgm:prSet>
      <dgm:spPr/>
    </dgm:pt>
    <dgm:pt modelId="{4699ABE3-A942-4A0E-A739-19E31A16DA5F}" type="pres">
      <dgm:prSet presAssocID="{8233CE14-A58F-401D-BFCD-9DF21742D201}" presName="linNode" presStyleCnt="0"/>
      <dgm:spPr/>
    </dgm:pt>
    <dgm:pt modelId="{172F4528-6FDB-4429-9879-4A22A7784542}" type="pres">
      <dgm:prSet presAssocID="{8233CE14-A58F-401D-BFCD-9DF21742D201}" presName="parentText" presStyleLbl="node1" presStyleIdx="0" presStyleCnt="3" custScaleX="48467" custLinFactNeighborX="-15841">
        <dgm:presLayoutVars>
          <dgm:chMax val="1"/>
          <dgm:bulletEnabled val="1"/>
        </dgm:presLayoutVars>
      </dgm:prSet>
      <dgm:spPr/>
    </dgm:pt>
    <dgm:pt modelId="{8EE41152-27F3-4785-92CD-331424BF5B56}" type="pres">
      <dgm:prSet presAssocID="{8233CE14-A58F-401D-BFCD-9DF21742D201}" presName="descendantText" presStyleLbl="alignAccFollowNode1" presStyleIdx="0" presStyleCnt="3" custScaleX="132877">
        <dgm:presLayoutVars>
          <dgm:bulletEnabled val="1"/>
        </dgm:presLayoutVars>
      </dgm:prSet>
      <dgm:spPr/>
    </dgm:pt>
    <dgm:pt modelId="{B872409A-A4C0-4271-9681-A9F4E792767E}" type="pres">
      <dgm:prSet presAssocID="{F97A1E58-5B0D-481F-A758-D8B99472D127}" presName="sp" presStyleCnt="0"/>
      <dgm:spPr/>
    </dgm:pt>
    <dgm:pt modelId="{98236E59-F49E-405E-84B5-ECE0F73A1B44}" type="pres">
      <dgm:prSet presAssocID="{15C8301E-7CCD-4D3E-B6EE-EB242C0D3768}" presName="linNode" presStyleCnt="0"/>
      <dgm:spPr/>
    </dgm:pt>
    <dgm:pt modelId="{A0AEC5E9-F130-46A5-ADD0-A1C6A315C5E2}" type="pres">
      <dgm:prSet presAssocID="{15C8301E-7CCD-4D3E-B6EE-EB242C0D3768}" presName="parentText" presStyleLbl="node1" presStyleIdx="1" presStyleCnt="3" custScaleX="48467" custLinFactNeighborX="-15841">
        <dgm:presLayoutVars>
          <dgm:chMax val="1"/>
          <dgm:bulletEnabled val="1"/>
        </dgm:presLayoutVars>
      </dgm:prSet>
      <dgm:spPr/>
    </dgm:pt>
    <dgm:pt modelId="{FF139BB1-27CB-42F9-85E7-6E8C1431C498}" type="pres">
      <dgm:prSet presAssocID="{15C8301E-7CCD-4D3E-B6EE-EB242C0D3768}" presName="descendantText" presStyleLbl="alignAccFollowNode1" presStyleIdx="1" presStyleCnt="3" custScaleX="132877">
        <dgm:presLayoutVars>
          <dgm:bulletEnabled val="1"/>
        </dgm:presLayoutVars>
      </dgm:prSet>
      <dgm:spPr/>
    </dgm:pt>
    <dgm:pt modelId="{159EFE12-3821-4D78-B1A9-A89CA28F5C1A}" type="pres">
      <dgm:prSet presAssocID="{8A81FDD7-E6DC-40EB-A60D-2472B32F0150}" presName="sp" presStyleCnt="0"/>
      <dgm:spPr/>
    </dgm:pt>
    <dgm:pt modelId="{4105A70F-DB10-4594-9D30-0C3CDCEBF919}" type="pres">
      <dgm:prSet presAssocID="{D00F18B3-0613-4547-9412-221C88BC1280}" presName="linNode" presStyleCnt="0"/>
      <dgm:spPr/>
    </dgm:pt>
    <dgm:pt modelId="{1D6210AB-3555-4CC6-9D30-AB399EBD8918}" type="pres">
      <dgm:prSet presAssocID="{D00F18B3-0613-4547-9412-221C88BC1280}" presName="parentText" presStyleLbl="node1" presStyleIdx="2" presStyleCnt="3" custScaleX="48467" custLinFactNeighborX="-15841">
        <dgm:presLayoutVars>
          <dgm:chMax val="1"/>
          <dgm:bulletEnabled val="1"/>
        </dgm:presLayoutVars>
      </dgm:prSet>
      <dgm:spPr/>
    </dgm:pt>
    <dgm:pt modelId="{6952874C-D015-4F6A-8942-8E70FCBA0985}" type="pres">
      <dgm:prSet presAssocID="{D00F18B3-0613-4547-9412-221C88BC1280}" presName="descendantText" presStyleLbl="alignAccFollowNode1" presStyleIdx="2" presStyleCnt="3" custScaleX="132877">
        <dgm:presLayoutVars>
          <dgm:bulletEnabled val="1"/>
        </dgm:presLayoutVars>
      </dgm:prSet>
      <dgm:spPr/>
    </dgm:pt>
  </dgm:ptLst>
  <dgm:cxnLst>
    <dgm:cxn modelId="{A12A2E21-A0D2-4FC8-81F1-F6AAAE48F08C}" srcId="{51F666AE-3640-4B30-AF97-D0FA2EBF180C}" destId="{D00F18B3-0613-4547-9412-221C88BC1280}" srcOrd="2" destOrd="0" parTransId="{1E9111CC-EC87-48CF-BD8E-60AB598F6A1E}" sibTransId="{83034881-0550-4A3C-B709-E592ECCC1286}"/>
    <dgm:cxn modelId="{D8A6CB26-3B87-4B79-966B-4C234ED2A817}" type="presOf" srcId="{51F666AE-3640-4B30-AF97-D0FA2EBF180C}" destId="{40DC82E5-422D-4219-A626-7B5784882025}" srcOrd="0" destOrd="0" presId="urn:microsoft.com/office/officeart/2005/8/layout/vList5"/>
    <dgm:cxn modelId="{E58FC928-74B6-4867-ABE7-B0D095B80525}" type="presOf" srcId="{D00F18B3-0613-4547-9412-221C88BC1280}" destId="{1D6210AB-3555-4CC6-9D30-AB399EBD8918}" srcOrd="0" destOrd="0" presId="urn:microsoft.com/office/officeart/2005/8/layout/vList5"/>
    <dgm:cxn modelId="{FE881D3C-A278-4F1A-B8C8-433BF55DF2F5}" srcId="{D00F18B3-0613-4547-9412-221C88BC1280}" destId="{2E0BC91D-7011-45DC-95E1-06E79072C27E}" srcOrd="0" destOrd="0" parTransId="{C2482349-8174-49DB-93B5-020DB4072536}" sibTransId="{2A269460-BEA1-441C-87C5-7F1B159766D8}"/>
    <dgm:cxn modelId="{9F4A8B3F-0BB3-4A6B-9559-1F827CC42D2F}" type="presOf" srcId="{8233CE14-A58F-401D-BFCD-9DF21742D201}" destId="{172F4528-6FDB-4429-9879-4A22A7784542}" srcOrd="0" destOrd="0" presId="urn:microsoft.com/office/officeart/2005/8/layout/vList5"/>
    <dgm:cxn modelId="{E492FD4C-7F7D-4482-BF41-CF3D7C0418E2}" srcId="{51F666AE-3640-4B30-AF97-D0FA2EBF180C}" destId="{15C8301E-7CCD-4D3E-B6EE-EB242C0D3768}" srcOrd="1" destOrd="0" parTransId="{D8BD9E5A-1EF6-4849-9DF2-DA6960CDE2C1}" sibTransId="{8A81FDD7-E6DC-40EB-A60D-2472B32F0150}"/>
    <dgm:cxn modelId="{C5FEFC6D-4267-44A7-BE03-BB98F7F1CF3B}" type="presOf" srcId="{1F9D36A8-A62D-49EB-8BDB-5AFB20F56EE7}" destId="{8EE41152-27F3-4785-92CD-331424BF5B56}" srcOrd="0" destOrd="0" presId="urn:microsoft.com/office/officeart/2005/8/layout/vList5"/>
    <dgm:cxn modelId="{4558A090-58B7-4A5F-A3F9-73BD2CED2A79}" type="presOf" srcId="{05CB22EC-32F5-4B76-8813-6447FE38F118}" destId="{FF139BB1-27CB-42F9-85E7-6E8C1431C498}" srcOrd="0" destOrd="0" presId="urn:microsoft.com/office/officeart/2005/8/layout/vList5"/>
    <dgm:cxn modelId="{AC701C92-4C3F-40DF-9C94-E6B03918F266}" srcId="{15C8301E-7CCD-4D3E-B6EE-EB242C0D3768}" destId="{05CB22EC-32F5-4B76-8813-6447FE38F118}" srcOrd="0" destOrd="0" parTransId="{C56F1D76-2ADE-43E3-9424-9C6EA016345A}" sibTransId="{B13B9EBD-6753-495F-844E-FB32C2C0581E}"/>
    <dgm:cxn modelId="{2A1482BE-4CE1-4B32-A38C-85B4FAA1292C}" srcId="{51F666AE-3640-4B30-AF97-D0FA2EBF180C}" destId="{8233CE14-A58F-401D-BFCD-9DF21742D201}" srcOrd="0" destOrd="0" parTransId="{2E7B2D79-4C8A-4B5E-9349-3C14BF1372F6}" sibTransId="{F97A1E58-5B0D-481F-A758-D8B99472D127}"/>
    <dgm:cxn modelId="{DE1443CA-A653-4828-9F44-E002858D7367}" type="presOf" srcId="{2E0BC91D-7011-45DC-95E1-06E79072C27E}" destId="{6952874C-D015-4F6A-8942-8E70FCBA0985}" srcOrd="0" destOrd="0" presId="urn:microsoft.com/office/officeart/2005/8/layout/vList5"/>
    <dgm:cxn modelId="{44B9B1CD-3888-4CA7-9A05-511FA8136268}" srcId="{8233CE14-A58F-401D-BFCD-9DF21742D201}" destId="{1F9D36A8-A62D-49EB-8BDB-5AFB20F56EE7}" srcOrd="0" destOrd="0" parTransId="{A60390C0-A7E4-4912-A32B-03E77B83D2BC}" sibTransId="{E0ACD0AA-3072-4E5D-B318-78E4064542E0}"/>
    <dgm:cxn modelId="{90D1CAE5-D76C-447F-93AD-80E362C1A079}" type="presOf" srcId="{15C8301E-7CCD-4D3E-B6EE-EB242C0D3768}" destId="{A0AEC5E9-F130-46A5-ADD0-A1C6A315C5E2}" srcOrd="0" destOrd="0" presId="urn:microsoft.com/office/officeart/2005/8/layout/vList5"/>
    <dgm:cxn modelId="{15286B50-1CAA-430A-BB53-A4D863D74EFA}" type="presParOf" srcId="{40DC82E5-422D-4219-A626-7B5784882025}" destId="{4699ABE3-A942-4A0E-A739-19E31A16DA5F}" srcOrd="0" destOrd="0" presId="urn:microsoft.com/office/officeart/2005/8/layout/vList5"/>
    <dgm:cxn modelId="{B64543B9-DF89-484F-9B77-381F14926115}" type="presParOf" srcId="{4699ABE3-A942-4A0E-A739-19E31A16DA5F}" destId="{172F4528-6FDB-4429-9879-4A22A7784542}" srcOrd="0" destOrd="0" presId="urn:microsoft.com/office/officeart/2005/8/layout/vList5"/>
    <dgm:cxn modelId="{438EC220-87F8-48E3-8CEF-1D8D3C93A4D7}" type="presParOf" srcId="{4699ABE3-A942-4A0E-A739-19E31A16DA5F}" destId="{8EE41152-27F3-4785-92CD-331424BF5B56}" srcOrd="1" destOrd="0" presId="urn:microsoft.com/office/officeart/2005/8/layout/vList5"/>
    <dgm:cxn modelId="{86B24AD6-7BB3-4BE5-9115-7803A1EB2C53}" type="presParOf" srcId="{40DC82E5-422D-4219-A626-7B5784882025}" destId="{B872409A-A4C0-4271-9681-A9F4E792767E}" srcOrd="1" destOrd="0" presId="urn:microsoft.com/office/officeart/2005/8/layout/vList5"/>
    <dgm:cxn modelId="{5AF08080-0692-4552-94C1-F101ACCE1A74}" type="presParOf" srcId="{40DC82E5-422D-4219-A626-7B5784882025}" destId="{98236E59-F49E-405E-84B5-ECE0F73A1B44}" srcOrd="2" destOrd="0" presId="urn:microsoft.com/office/officeart/2005/8/layout/vList5"/>
    <dgm:cxn modelId="{99EB4F16-281B-4F3C-92B0-EF4016217E5E}" type="presParOf" srcId="{98236E59-F49E-405E-84B5-ECE0F73A1B44}" destId="{A0AEC5E9-F130-46A5-ADD0-A1C6A315C5E2}" srcOrd="0" destOrd="0" presId="urn:microsoft.com/office/officeart/2005/8/layout/vList5"/>
    <dgm:cxn modelId="{C9D9540D-8B44-4954-A206-6D2226DC7D29}" type="presParOf" srcId="{98236E59-F49E-405E-84B5-ECE0F73A1B44}" destId="{FF139BB1-27CB-42F9-85E7-6E8C1431C498}" srcOrd="1" destOrd="0" presId="urn:microsoft.com/office/officeart/2005/8/layout/vList5"/>
    <dgm:cxn modelId="{8ED5331F-CC2F-4EBC-86C6-5709C2515761}" type="presParOf" srcId="{40DC82E5-422D-4219-A626-7B5784882025}" destId="{159EFE12-3821-4D78-B1A9-A89CA28F5C1A}" srcOrd="3" destOrd="0" presId="urn:microsoft.com/office/officeart/2005/8/layout/vList5"/>
    <dgm:cxn modelId="{BC21746F-B11C-46C3-A8DC-2F6941B18457}" type="presParOf" srcId="{40DC82E5-422D-4219-A626-7B5784882025}" destId="{4105A70F-DB10-4594-9D30-0C3CDCEBF919}" srcOrd="4" destOrd="0" presId="urn:microsoft.com/office/officeart/2005/8/layout/vList5"/>
    <dgm:cxn modelId="{E07E766A-9495-42DA-9EFC-63EB86D57B2C}" type="presParOf" srcId="{4105A70F-DB10-4594-9D30-0C3CDCEBF919}" destId="{1D6210AB-3555-4CC6-9D30-AB399EBD8918}" srcOrd="0" destOrd="0" presId="urn:microsoft.com/office/officeart/2005/8/layout/vList5"/>
    <dgm:cxn modelId="{1664D79A-A395-401C-A348-AC2E9552AC07}" type="presParOf" srcId="{4105A70F-DB10-4594-9D30-0C3CDCEBF919}" destId="{6952874C-D015-4F6A-8942-8E70FCBA098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F666AE-3640-4B30-AF97-D0FA2EBF180C}"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kumimoji="1" lang="ja-JP" altLang="en-US"/>
        </a:p>
      </dgm:t>
    </dgm:pt>
    <dgm:pt modelId="{D00F18B3-0613-4547-9412-221C88BC1280}">
      <dgm:prSet custT="1"/>
      <dgm:spPr/>
      <dgm:t>
        <a:bodyPr/>
        <a:lstStyle/>
        <a:p>
          <a:pPr>
            <a:lnSpc>
              <a:spcPct val="90000"/>
            </a:lnSpc>
          </a:pPr>
          <a:r>
            <a:rPr lang="en-US" altLang="ja-JP" sz="4400" dirty="0">
              <a:latin typeface="ＭＳ Ｐゴシック"/>
              <a:ea typeface="ＭＳ Ｐゴシック"/>
              <a:cs typeface="ＭＳ Ｐゴシック"/>
            </a:rPr>
            <a:t>C</a:t>
          </a:r>
          <a:endParaRPr lang="ja-JP" altLang="ja-JP" sz="4400" dirty="0">
            <a:latin typeface="ＭＳ Ｐゴシック"/>
            <a:ea typeface="ＭＳ Ｐゴシック"/>
            <a:cs typeface="ＭＳ Ｐゴシック"/>
          </a:endParaRPr>
        </a:p>
      </dgm:t>
    </dgm:pt>
    <dgm:pt modelId="{1E9111CC-EC87-48CF-BD8E-60AB598F6A1E}" type="parTrans" cxnId="{A12A2E21-A0D2-4FC8-81F1-F6AAAE48F08C}">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83034881-0550-4A3C-B709-E592ECCC1286}" type="sibTrans" cxnId="{A12A2E21-A0D2-4FC8-81F1-F6AAAE48F08C}">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2E0BC91D-7011-45DC-95E1-06E79072C27E}">
      <dgm:prSet custT="1"/>
      <dgm:spPr/>
      <dgm:t>
        <a:bodyPr/>
        <a:lstStyle/>
        <a:p>
          <a:pPr>
            <a:lnSpc>
              <a:spcPct val="130000"/>
            </a:lnSpc>
          </a:pPr>
          <a:r>
            <a:rPr lang="ja-JP" altLang="en-US" sz="1800" dirty="0">
              <a:latin typeface="ＭＳ Ｐゴシック"/>
              <a:ea typeface="ＭＳ Ｐゴシック"/>
              <a:cs typeface="ＭＳ Ｐゴシック"/>
            </a:rPr>
            <a:t>上司の気づいた「いつもと違う変化」を指摘した後、本人の話をきく。</a:t>
          </a:r>
          <a:endParaRPr lang="ja-JP" altLang="ja-JP" sz="1800" dirty="0">
            <a:latin typeface="ＭＳ Ｐゴシック"/>
            <a:ea typeface="ＭＳ Ｐゴシック"/>
            <a:cs typeface="ＭＳ Ｐゴシック"/>
          </a:endParaRPr>
        </a:p>
      </dgm:t>
    </dgm:pt>
    <dgm:pt modelId="{C2482349-8174-49DB-93B5-020DB4072536}" type="parTrans" cxnId="{FE881D3C-A278-4F1A-B8C8-433BF55DF2F5}">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2A269460-BEA1-441C-87C5-7F1B159766D8}" type="sibTrans" cxnId="{FE881D3C-A278-4F1A-B8C8-433BF55DF2F5}">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40DC82E5-422D-4219-A626-7B5784882025}" type="pres">
      <dgm:prSet presAssocID="{51F666AE-3640-4B30-AF97-D0FA2EBF180C}" presName="Name0" presStyleCnt="0">
        <dgm:presLayoutVars>
          <dgm:dir/>
          <dgm:animLvl val="lvl"/>
          <dgm:resizeHandles val="exact"/>
        </dgm:presLayoutVars>
      </dgm:prSet>
      <dgm:spPr/>
    </dgm:pt>
    <dgm:pt modelId="{4105A70F-DB10-4594-9D30-0C3CDCEBF919}" type="pres">
      <dgm:prSet presAssocID="{D00F18B3-0613-4547-9412-221C88BC1280}" presName="linNode" presStyleCnt="0"/>
      <dgm:spPr/>
    </dgm:pt>
    <dgm:pt modelId="{1D6210AB-3555-4CC6-9D30-AB399EBD8918}" type="pres">
      <dgm:prSet presAssocID="{D00F18B3-0613-4547-9412-221C88BC1280}" presName="parentText" presStyleLbl="node1" presStyleIdx="0" presStyleCnt="1" custScaleX="48467" custLinFactNeighborX="-15841">
        <dgm:presLayoutVars>
          <dgm:chMax val="1"/>
          <dgm:bulletEnabled val="1"/>
        </dgm:presLayoutVars>
      </dgm:prSet>
      <dgm:spPr/>
    </dgm:pt>
    <dgm:pt modelId="{6952874C-D015-4F6A-8942-8E70FCBA0985}" type="pres">
      <dgm:prSet presAssocID="{D00F18B3-0613-4547-9412-221C88BC1280}" presName="descendantText" presStyleLbl="alignAccFollowNode1" presStyleIdx="0" presStyleCnt="1" custScaleX="132877">
        <dgm:presLayoutVars>
          <dgm:bulletEnabled val="1"/>
        </dgm:presLayoutVars>
      </dgm:prSet>
      <dgm:spPr/>
    </dgm:pt>
  </dgm:ptLst>
  <dgm:cxnLst>
    <dgm:cxn modelId="{A12A2E21-A0D2-4FC8-81F1-F6AAAE48F08C}" srcId="{51F666AE-3640-4B30-AF97-D0FA2EBF180C}" destId="{D00F18B3-0613-4547-9412-221C88BC1280}" srcOrd="0" destOrd="0" parTransId="{1E9111CC-EC87-48CF-BD8E-60AB598F6A1E}" sibTransId="{83034881-0550-4A3C-B709-E592ECCC1286}"/>
    <dgm:cxn modelId="{FE881D3C-A278-4F1A-B8C8-433BF55DF2F5}" srcId="{D00F18B3-0613-4547-9412-221C88BC1280}" destId="{2E0BC91D-7011-45DC-95E1-06E79072C27E}" srcOrd="0" destOrd="0" parTransId="{C2482349-8174-49DB-93B5-020DB4072536}" sibTransId="{2A269460-BEA1-441C-87C5-7F1B159766D8}"/>
    <dgm:cxn modelId="{7A412379-E392-4E57-88AD-0B5F2732EDD0}" type="presOf" srcId="{51F666AE-3640-4B30-AF97-D0FA2EBF180C}" destId="{40DC82E5-422D-4219-A626-7B5784882025}" srcOrd="0" destOrd="0" presId="urn:microsoft.com/office/officeart/2005/8/layout/vList5"/>
    <dgm:cxn modelId="{7E8A3FAD-5344-4F38-99DB-DC0800950FF5}" type="presOf" srcId="{2E0BC91D-7011-45DC-95E1-06E79072C27E}" destId="{6952874C-D015-4F6A-8942-8E70FCBA0985}" srcOrd="0" destOrd="0" presId="urn:microsoft.com/office/officeart/2005/8/layout/vList5"/>
    <dgm:cxn modelId="{5970E0BC-15C4-49BA-A041-28BF86F9D95F}" type="presOf" srcId="{D00F18B3-0613-4547-9412-221C88BC1280}" destId="{1D6210AB-3555-4CC6-9D30-AB399EBD8918}" srcOrd="0" destOrd="0" presId="urn:microsoft.com/office/officeart/2005/8/layout/vList5"/>
    <dgm:cxn modelId="{385E36BF-285F-4C3F-B0AA-4D375D7DFF17}" type="presParOf" srcId="{40DC82E5-422D-4219-A626-7B5784882025}" destId="{4105A70F-DB10-4594-9D30-0C3CDCEBF919}" srcOrd="0" destOrd="0" presId="urn:microsoft.com/office/officeart/2005/8/layout/vList5"/>
    <dgm:cxn modelId="{BB3B9DC5-8541-403B-8266-F3BC50319CA5}" type="presParOf" srcId="{4105A70F-DB10-4594-9D30-0C3CDCEBF919}" destId="{1D6210AB-3555-4CC6-9D30-AB399EBD8918}" srcOrd="0" destOrd="0" presId="urn:microsoft.com/office/officeart/2005/8/layout/vList5"/>
    <dgm:cxn modelId="{DF7A4BCB-95A2-4C62-9370-7D90CF66FB83}" type="presParOf" srcId="{4105A70F-DB10-4594-9D30-0C3CDCEBF919}" destId="{6952874C-D015-4F6A-8942-8E70FCBA09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F666AE-3640-4B30-AF97-D0FA2EBF180C}" type="doc">
      <dgm:prSet loTypeId="urn:microsoft.com/office/officeart/2005/8/layout/vList5" loCatId="list" qsTypeId="urn:microsoft.com/office/officeart/2005/8/quickstyle/simple1" qsCatId="simple" csTypeId="urn:microsoft.com/office/officeart/2005/8/colors/colorful1#7" csCatId="colorful" phldr="1"/>
      <dgm:spPr/>
      <dgm:t>
        <a:bodyPr/>
        <a:lstStyle/>
        <a:p>
          <a:endParaRPr kumimoji="1" lang="ja-JP" altLang="en-US"/>
        </a:p>
      </dgm:t>
    </dgm:pt>
    <dgm:pt modelId="{8233CE14-A58F-401D-BFCD-9DF21742D201}">
      <dgm:prSet phldrT="[テキスト]" custT="1"/>
      <dgm:spPr/>
      <dgm:t>
        <a:bodyPr/>
        <a:lstStyle/>
        <a:p>
          <a:pPr>
            <a:lnSpc>
              <a:spcPct val="130000"/>
            </a:lnSpc>
          </a:pPr>
          <a:r>
            <a:rPr lang="en-US" altLang="ja-JP" sz="4800" dirty="0">
              <a:latin typeface="ＭＳ Ｐゴシック"/>
              <a:ea typeface="ＭＳ Ｐゴシック"/>
              <a:cs typeface="ＭＳ Ｐゴシック"/>
            </a:rPr>
            <a:t>A</a:t>
          </a:r>
          <a:endParaRPr kumimoji="1" lang="ja-JP" altLang="en-US" sz="4800" dirty="0">
            <a:latin typeface="ＭＳ Ｐゴシック"/>
            <a:ea typeface="ＭＳ Ｐゴシック"/>
            <a:cs typeface="ＭＳ Ｐゴシック"/>
          </a:endParaRPr>
        </a:p>
      </dgm:t>
    </dgm:pt>
    <dgm:pt modelId="{2E7B2D79-4C8A-4B5E-9349-3C14BF1372F6}" type="parTrans" cxnId="{2A1482BE-4CE1-4B32-A38C-85B4FAA1292C}">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F97A1E58-5B0D-481F-A758-D8B99472D127}" type="sibTrans" cxnId="{2A1482BE-4CE1-4B32-A38C-85B4FAA1292C}">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15C8301E-7CCD-4D3E-B6EE-EB242C0D3768}">
      <dgm:prSet custT="1"/>
      <dgm:spPr/>
      <dgm:t>
        <a:bodyPr/>
        <a:lstStyle/>
        <a:p>
          <a:pPr>
            <a:lnSpc>
              <a:spcPct val="130000"/>
            </a:lnSpc>
          </a:pPr>
          <a:r>
            <a:rPr lang="en-US" altLang="ja-JP" sz="4800" dirty="0">
              <a:latin typeface="ＭＳ Ｐゴシック"/>
              <a:ea typeface="ＭＳ Ｐゴシック"/>
              <a:cs typeface="ＭＳ Ｐゴシック"/>
            </a:rPr>
            <a:t>B</a:t>
          </a:r>
          <a:endParaRPr lang="ja-JP" altLang="ja-JP" sz="4800" dirty="0">
            <a:latin typeface="ＭＳ Ｐゴシック"/>
            <a:ea typeface="ＭＳ Ｐゴシック"/>
            <a:cs typeface="ＭＳ Ｐゴシック"/>
          </a:endParaRPr>
        </a:p>
      </dgm:t>
    </dgm:pt>
    <dgm:pt modelId="{D8BD9E5A-1EF6-4849-9DF2-DA6960CDE2C1}" type="parTrans" cxnId="{E492FD4C-7F7D-4482-BF41-CF3D7C0418E2}">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8A81FDD7-E6DC-40EB-A60D-2472B32F0150}" type="sibTrans" cxnId="{E492FD4C-7F7D-4482-BF41-CF3D7C0418E2}">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D00F18B3-0613-4547-9412-221C88BC1280}">
      <dgm:prSet custT="1"/>
      <dgm:spPr/>
      <dgm:t>
        <a:bodyPr/>
        <a:lstStyle/>
        <a:p>
          <a:pPr>
            <a:lnSpc>
              <a:spcPct val="130000"/>
            </a:lnSpc>
          </a:pPr>
          <a:r>
            <a:rPr lang="en-US" altLang="ja-JP" sz="4800" dirty="0">
              <a:latin typeface="ＭＳ Ｐゴシック"/>
              <a:ea typeface="ＭＳ Ｐゴシック"/>
              <a:cs typeface="ＭＳ Ｐゴシック"/>
            </a:rPr>
            <a:t>C</a:t>
          </a:r>
          <a:endParaRPr lang="ja-JP" altLang="ja-JP" sz="4800" dirty="0">
            <a:latin typeface="ＭＳ Ｐゴシック"/>
            <a:ea typeface="ＭＳ Ｐゴシック"/>
            <a:cs typeface="ＭＳ Ｐゴシック"/>
          </a:endParaRPr>
        </a:p>
      </dgm:t>
    </dgm:pt>
    <dgm:pt modelId="{1E9111CC-EC87-48CF-BD8E-60AB598F6A1E}" type="parTrans" cxnId="{A12A2E21-A0D2-4FC8-81F1-F6AAAE48F08C}">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83034881-0550-4A3C-B709-E592ECCC1286}" type="sibTrans" cxnId="{A12A2E21-A0D2-4FC8-81F1-F6AAAE48F08C}">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1F9D36A8-A62D-49EB-8BDB-5AFB20F56EE7}">
      <dgm:prSet phldrT="[テキスト]" custT="1"/>
      <dgm:spPr/>
      <dgm:t>
        <a:bodyPr/>
        <a:lstStyle/>
        <a:p>
          <a:pPr>
            <a:lnSpc>
              <a:spcPct val="130000"/>
            </a:lnSpc>
          </a:pPr>
          <a:r>
            <a:rPr kumimoji="1" lang="ja-JP" altLang="en-US" sz="2000" dirty="0">
              <a:latin typeface="ＭＳ Ｐゴシック"/>
              <a:ea typeface="ＭＳ Ｐゴシック"/>
              <a:cs typeface="ＭＳ Ｐゴシック"/>
            </a:rPr>
            <a:t>「大丈夫なはずがないだろう。ちゃんと話してくれないか」と、もう一押しする。</a:t>
          </a:r>
        </a:p>
      </dgm:t>
    </dgm:pt>
    <dgm:pt modelId="{A60390C0-A7E4-4912-A32B-03E77B83D2BC}" type="parTrans" cxnId="{44B9B1CD-3888-4CA7-9A05-511FA8136268}">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E0ACD0AA-3072-4E5D-B318-78E4064542E0}" type="sibTrans" cxnId="{44B9B1CD-3888-4CA7-9A05-511FA8136268}">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05CB22EC-32F5-4B76-8813-6447FE38F118}">
      <dgm:prSet custT="1"/>
      <dgm:spPr/>
      <dgm:t>
        <a:bodyPr/>
        <a:lstStyle/>
        <a:p>
          <a:pPr>
            <a:lnSpc>
              <a:spcPct val="130000"/>
            </a:lnSpc>
          </a:pPr>
          <a:r>
            <a:rPr lang="ja-JP" altLang="en-US" sz="2000" dirty="0">
              <a:latin typeface="ＭＳ Ｐゴシック"/>
              <a:ea typeface="ＭＳ Ｐゴシック"/>
              <a:cs typeface="ＭＳ Ｐゴシック"/>
            </a:rPr>
            <a:t>それ以上は何も言えない。自分から相談に来るまで、慎重に様子を観察する。</a:t>
          </a:r>
          <a:endParaRPr lang="ja-JP" altLang="ja-JP" sz="2000" dirty="0">
            <a:latin typeface="ＭＳ Ｐゴシック"/>
            <a:ea typeface="ＭＳ Ｐゴシック"/>
            <a:cs typeface="ＭＳ Ｐゴシック"/>
          </a:endParaRPr>
        </a:p>
      </dgm:t>
    </dgm:pt>
    <dgm:pt modelId="{C56F1D76-2ADE-43E3-9424-9C6EA016345A}" type="parTrans" cxnId="{AC701C92-4C3F-40DF-9C94-E6B03918F266}">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B13B9EBD-6753-495F-844E-FB32C2C0581E}" type="sibTrans" cxnId="{AC701C92-4C3F-40DF-9C94-E6B03918F266}">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2E0BC91D-7011-45DC-95E1-06E79072C27E}">
      <dgm:prSet custT="1"/>
      <dgm:spPr/>
      <dgm:t>
        <a:bodyPr/>
        <a:lstStyle/>
        <a:p>
          <a:pPr>
            <a:lnSpc>
              <a:spcPct val="130000"/>
            </a:lnSpc>
          </a:pPr>
          <a:r>
            <a:rPr lang="ja-JP" altLang="en-US" sz="2000" dirty="0">
              <a:latin typeface="ＭＳ Ｐゴシック"/>
              <a:ea typeface="ＭＳ Ｐゴシック"/>
              <a:cs typeface="ＭＳ Ｐゴシック"/>
            </a:rPr>
            <a:t>その場は深追いせず、もう１週間くらい様子を見て、もう一度声をかけてみる。</a:t>
          </a:r>
          <a:endParaRPr lang="ja-JP" altLang="ja-JP" sz="2000" dirty="0">
            <a:latin typeface="ＭＳ Ｐゴシック"/>
            <a:ea typeface="ＭＳ Ｐゴシック"/>
            <a:cs typeface="ＭＳ Ｐゴシック"/>
          </a:endParaRPr>
        </a:p>
      </dgm:t>
    </dgm:pt>
    <dgm:pt modelId="{C2482349-8174-49DB-93B5-020DB4072536}" type="parTrans" cxnId="{FE881D3C-A278-4F1A-B8C8-433BF55DF2F5}">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2A269460-BEA1-441C-87C5-7F1B159766D8}" type="sibTrans" cxnId="{FE881D3C-A278-4F1A-B8C8-433BF55DF2F5}">
      <dgm:prSet/>
      <dgm:spPr/>
      <dgm:t>
        <a:bodyPr/>
        <a:lstStyle/>
        <a:p>
          <a:pPr>
            <a:lnSpc>
              <a:spcPct val="130000"/>
            </a:lnSpc>
          </a:pPr>
          <a:endParaRPr kumimoji="1" lang="ja-JP" altLang="en-US" sz="2000">
            <a:latin typeface="ＭＳ Ｐゴシック"/>
            <a:ea typeface="ＭＳ Ｐゴシック"/>
            <a:cs typeface="ＭＳ Ｐゴシック"/>
          </a:endParaRPr>
        </a:p>
      </dgm:t>
    </dgm:pt>
    <dgm:pt modelId="{40DC82E5-422D-4219-A626-7B5784882025}" type="pres">
      <dgm:prSet presAssocID="{51F666AE-3640-4B30-AF97-D0FA2EBF180C}" presName="Name0" presStyleCnt="0">
        <dgm:presLayoutVars>
          <dgm:dir/>
          <dgm:animLvl val="lvl"/>
          <dgm:resizeHandles val="exact"/>
        </dgm:presLayoutVars>
      </dgm:prSet>
      <dgm:spPr/>
    </dgm:pt>
    <dgm:pt modelId="{4699ABE3-A942-4A0E-A739-19E31A16DA5F}" type="pres">
      <dgm:prSet presAssocID="{8233CE14-A58F-401D-BFCD-9DF21742D201}" presName="linNode" presStyleCnt="0"/>
      <dgm:spPr/>
    </dgm:pt>
    <dgm:pt modelId="{172F4528-6FDB-4429-9879-4A22A7784542}" type="pres">
      <dgm:prSet presAssocID="{8233CE14-A58F-401D-BFCD-9DF21742D201}" presName="parentText" presStyleLbl="node1" presStyleIdx="0" presStyleCnt="3" custScaleX="48467" custLinFactNeighborX="-15841">
        <dgm:presLayoutVars>
          <dgm:chMax val="1"/>
          <dgm:bulletEnabled val="1"/>
        </dgm:presLayoutVars>
      </dgm:prSet>
      <dgm:spPr/>
    </dgm:pt>
    <dgm:pt modelId="{8EE41152-27F3-4785-92CD-331424BF5B56}" type="pres">
      <dgm:prSet presAssocID="{8233CE14-A58F-401D-BFCD-9DF21742D201}" presName="descendantText" presStyleLbl="alignAccFollowNode1" presStyleIdx="0" presStyleCnt="3" custScaleX="132877">
        <dgm:presLayoutVars>
          <dgm:bulletEnabled val="1"/>
        </dgm:presLayoutVars>
      </dgm:prSet>
      <dgm:spPr/>
    </dgm:pt>
    <dgm:pt modelId="{B872409A-A4C0-4271-9681-A9F4E792767E}" type="pres">
      <dgm:prSet presAssocID="{F97A1E58-5B0D-481F-A758-D8B99472D127}" presName="sp" presStyleCnt="0"/>
      <dgm:spPr/>
    </dgm:pt>
    <dgm:pt modelId="{98236E59-F49E-405E-84B5-ECE0F73A1B44}" type="pres">
      <dgm:prSet presAssocID="{15C8301E-7CCD-4D3E-B6EE-EB242C0D3768}" presName="linNode" presStyleCnt="0"/>
      <dgm:spPr/>
    </dgm:pt>
    <dgm:pt modelId="{A0AEC5E9-F130-46A5-ADD0-A1C6A315C5E2}" type="pres">
      <dgm:prSet presAssocID="{15C8301E-7CCD-4D3E-B6EE-EB242C0D3768}" presName="parentText" presStyleLbl="node1" presStyleIdx="1" presStyleCnt="3" custScaleX="48467" custLinFactNeighborX="-15841">
        <dgm:presLayoutVars>
          <dgm:chMax val="1"/>
          <dgm:bulletEnabled val="1"/>
        </dgm:presLayoutVars>
      </dgm:prSet>
      <dgm:spPr/>
    </dgm:pt>
    <dgm:pt modelId="{FF139BB1-27CB-42F9-85E7-6E8C1431C498}" type="pres">
      <dgm:prSet presAssocID="{15C8301E-7CCD-4D3E-B6EE-EB242C0D3768}" presName="descendantText" presStyleLbl="alignAccFollowNode1" presStyleIdx="1" presStyleCnt="3" custScaleX="132877">
        <dgm:presLayoutVars>
          <dgm:bulletEnabled val="1"/>
        </dgm:presLayoutVars>
      </dgm:prSet>
      <dgm:spPr/>
    </dgm:pt>
    <dgm:pt modelId="{159EFE12-3821-4D78-B1A9-A89CA28F5C1A}" type="pres">
      <dgm:prSet presAssocID="{8A81FDD7-E6DC-40EB-A60D-2472B32F0150}" presName="sp" presStyleCnt="0"/>
      <dgm:spPr/>
    </dgm:pt>
    <dgm:pt modelId="{4105A70F-DB10-4594-9D30-0C3CDCEBF919}" type="pres">
      <dgm:prSet presAssocID="{D00F18B3-0613-4547-9412-221C88BC1280}" presName="linNode" presStyleCnt="0"/>
      <dgm:spPr/>
    </dgm:pt>
    <dgm:pt modelId="{1D6210AB-3555-4CC6-9D30-AB399EBD8918}" type="pres">
      <dgm:prSet presAssocID="{D00F18B3-0613-4547-9412-221C88BC1280}" presName="parentText" presStyleLbl="node1" presStyleIdx="2" presStyleCnt="3" custScaleX="48467" custLinFactNeighborX="-15841">
        <dgm:presLayoutVars>
          <dgm:chMax val="1"/>
          <dgm:bulletEnabled val="1"/>
        </dgm:presLayoutVars>
      </dgm:prSet>
      <dgm:spPr/>
    </dgm:pt>
    <dgm:pt modelId="{6952874C-D015-4F6A-8942-8E70FCBA0985}" type="pres">
      <dgm:prSet presAssocID="{D00F18B3-0613-4547-9412-221C88BC1280}" presName="descendantText" presStyleLbl="alignAccFollowNode1" presStyleIdx="2" presStyleCnt="3" custScaleX="132877">
        <dgm:presLayoutVars>
          <dgm:bulletEnabled val="1"/>
        </dgm:presLayoutVars>
      </dgm:prSet>
      <dgm:spPr/>
    </dgm:pt>
  </dgm:ptLst>
  <dgm:cxnLst>
    <dgm:cxn modelId="{A734BF0F-1567-BE4F-8CF7-22EEE96A87C2}" type="presOf" srcId="{2E0BC91D-7011-45DC-95E1-06E79072C27E}" destId="{6952874C-D015-4F6A-8942-8E70FCBA0985}" srcOrd="0" destOrd="0" presId="urn:microsoft.com/office/officeart/2005/8/layout/vList5"/>
    <dgm:cxn modelId="{A12A2E21-A0D2-4FC8-81F1-F6AAAE48F08C}" srcId="{51F666AE-3640-4B30-AF97-D0FA2EBF180C}" destId="{D00F18B3-0613-4547-9412-221C88BC1280}" srcOrd="2" destOrd="0" parTransId="{1E9111CC-EC87-48CF-BD8E-60AB598F6A1E}" sibTransId="{83034881-0550-4A3C-B709-E592ECCC1286}"/>
    <dgm:cxn modelId="{4B5F8431-6BA2-0A44-A765-BB9ABD4F1518}" type="presOf" srcId="{D00F18B3-0613-4547-9412-221C88BC1280}" destId="{1D6210AB-3555-4CC6-9D30-AB399EBD8918}" srcOrd="0" destOrd="0" presId="urn:microsoft.com/office/officeart/2005/8/layout/vList5"/>
    <dgm:cxn modelId="{0AA9FD34-28B5-9C4C-BB35-235E2E7E719E}" type="presOf" srcId="{15C8301E-7CCD-4D3E-B6EE-EB242C0D3768}" destId="{A0AEC5E9-F130-46A5-ADD0-A1C6A315C5E2}" srcOrd="0" destOrd="0" presId="urn:microsoft.com/office/officeart/2005/8/layout/vList5"/>
    <dgm:cxn modelId="{FE881D3C-A278-4F1A-B8C8-433BF55DF2F5}" srcId="{D00F18B3-0613-4547-9412-221C88BC1280}" destId="{2E0BC91D-7011-45DC-95E1-06E79072C27E}" srcOrd="0" destOrd="0" parTransId="{C2482349-8174-49DB-93B5-020DB4072536}" sibTransId="{2A269460-BEA1-441C-87C5-7F1B159766D8}"/>
    <dgm:cxn modelId="{0199CF42-44B3-024C-AE96-D571EDDFD56A}" type="presOf" srcId="{05CB22EC-32F5-4B76-8813-6447FE38F118}" destId="{FF139BB1-27CB-42F9-85E7-6E8C1431C498}" srcOrd="0" destOrd="0" presId="urn:microsoft.com/office/officeart/2005/8/layout/vList5"/>
    <dgm:cxn modelId="{E492FD4C-7F7D-4482-BF41-CF3D7C0418E2}" srcId="{51F666AE-3640-4B30-AF97-D0FA2EBF180C}" destId="{15C8301E-7CCD-4D3E-B6EE-EB242C0D3768}" srcOrd="1" destOrd="0" parTransId="{D8BD9E5A-1EF6-4849-9DF2-DA6960CDE2C1}" sibTransId="{8A81FDD7-E6DC-40EB-A60D-2472B32F0150}"/>
    <dgm:cxn modelId="{AC701C92-4C3F-40DF-9C94-E6B03918F266}" srcId="{15C8301E-7CCD-4D3E-B6EE-EB242C0D3768}" destId="{05CB22EC-32F5-4B76-8813-6447FE38F118}" srcOrd="0" destOrd="0" parTransId="{C56F1D76-2ADE-43E3-9424-9C6EA016345A}" sibTransId="{B13B9EBD-6753-495F-844E-FB32C2C0581E}"/>
    <dgm:cxn modelId="{7FC808AA-D6B4-D441-BE46-D015348C1833}" type="presOf" srcId="{51F666AE-3640-4B30-AF97-D0FA2EBF180C}" destId="{40DC82E5-422D-4219-A626-7B5784882025}" srcOrd="0" destOrd="0" presId="urn:microsoft.com/office/officeart/2005/8/layout/vList5"/>
    <dgm:cxn modelId="{2A1482BE-4CE1-4B32-A38C-85B4FAA1292C}" srcId="{51F666AE-3640-4B30-AF97-D0FA2EBF180C}" destId="{8233CE14-A58F-401D-BFCD-9DF21742D201}" srcOrd="0" destOrd="0" parTransId="{2E7B2D79-4C8A-4B5E-9349-3C14BF1372F6}" sibTransId="{F97A1E58-5B0D-481F-A758-D8B99472D127}"/>
    <dgm:cxn modelId="{D5746EC4-8F1D-934A-9A16-11782A9419F0}" type="presOf" srcId="{1F9D36A8-A62D-49EB-8BDB-5AFB20F56EE7}" destId="{8EE41152-27F3-4785-92CD-331424BF5B56}" srcOrd="0" destOrd="0" presId="urn:microsoft.com/office/officeart/2005/8/layout/vList5"/>
    <dgm:cxn modelId="{44B9B1CD-3888-4CA7-9A05-511FA8136268}" srcId="{8233CE14-A58F-401D-BFCD-9DF21742D201}" destId="{1F9D36A8-A62D-49EB-8BDB-5AFB20F56EE7}" srcOrd="0" destOrd="0" parTransId="{A60390C0-A7E4-4912-A32B-03E77B83D2BC}" sibTransId="{E0ACD0AA-3072-4E5D-B318-78E4064542E0}"/>
    <dgm:cxn modelId="{6CA5D3F2-5D9E-7046-AC3C-572FEC35239D}" type="presOf" srcId="{8233CE14-A58F-401D-BFCD-9DF21742D201}" destId="{172F4528-6FDB-4429-9879-4A22A7784542}" srcOrd="0" destOrd="0" presId="urn:microsoft.com/office/officeart/2005/8/layout/vList5"/>
    <dgm:cxn modelId="{DB063E80-C687-1A4D-8567-D79D28F46FB2}" type="presParOf" srcId="{40DC82E5-422D-4219-A626-7B5784882025}" destId="{4699ABE3-A942-4A0E-A739-19E31A16DA5F}" srcOrd="0" destOrd="0" presId="urn:microsoft.com/office/officeart/2005/8/layout/vList5"/>
    <dgm:cxn modelId="{322D98F5-AFEB-E149-931F-9730CAD89887}" type="presParOf" srcId="{4699ABE3-A942-4A0E-A739-19E31A16DA5F}" destId="{172F4528-6FDB-4429-9879-4A22A7784542}" srcOrd="0" destOrd="0" presId="urn:microsoft.com/office/officeart/2005/8/layout/vList5"/>
    <dgm:cxn modelId="{92B4A0C8-B3BE-D543-9563-68566B2868DD}" type="presParOf" srcId="{4699ABE3-A942-4A0E-A739-19E31A16DA5F}" destId="{8EE41152-27F3-4785-92CD-331424BF5B56}" srcOrd="1" destOrd="0" presId="urn:microsoft.com/office/officeart/2005/8/layout/vList5"/>
    <dgm:cxn modelId="{F1F4FE1B-6008-BF4E-8612-9ABA9FEF3296}" type="presParOf" srcId="{40DC82E5-422D-4219-A626-7B5784882025}" destId="{B872409A-A4C0-4271-9681-A9F4E792767E}" srcOrd="1" destOrd="0" presId="urn:microsoft.com/office/officeart/2005/8/layout/vList5"/>
    <dgm:cxn modelId="{E8685C63-0CEB-1343-9599-31B809CB9AC7}" type="presParOf" srcId="{40DC82E5-422D-4219-A626-7B5784882025}" destId="{98236E59-F49E-405E-84B5-ECE0F73A1B44}" srcOrd="2" destOrd="0" presId="urn:microsoft.com/office/officeart/2005/8/layout/vList5"/>
    <dgm:cxn modelId="{8197CDFC-793E-1E45-9269-746C9D93B8F7}" type="presParOf" srcId="{98236E59-F49E-405E-84B5-ECE0F73A1B44}" destId="{A0AEC5E9-F130-46A5-ADD0-A1C6A315C5E2}" srcOrd="0" destOrd="0" presId="urn:microsoft.com/office/officeart/2005/8/layout/vList5"/>
    <dgm:cxn modelId="{5673E986-B179-5941-8503-0861599096C6}" type="presParOf" srcId="{98236E59-F49E-405E-84B5-ECE0F73A1B44}" destId="{FF139BB1-27CB-42F9-85E7-6E8C1431C498}" srcOrd="1" destOrd="0" presId="urn:microsoft.com/office/officeart/2005/8/layout/vList5"/>
    <dgm:cxn modelId="{FCEEB8C2-2137-CA49-9860-4997F849CFAA}" type="presParOf" srcId="{40DC82E5-422D-4219-A626-7B5784882025}" destId="{159EFE12-3821-4D78-B1A9-A89CA28F5C1A}" srcOrd="3" destOrd="0" presId="urn:microsoft.com/office/officeart/2005/8/layout/vList5"/>
    <dgm:cxn modelId="{A067E6C3-0240-3842-9D54-AD484C1E8D41}" type="presParOf" srcId="{40DC82E5-422D-4219-A626-7B5784882025}" destId="{4105A70F-DB10-4594-9D30-0C3CDCEBF919}" srcOrd="4" destOrd="0" presId="urn:microsoft.com/office/officeart/2005/8/layout/vList5"/>
    <dgm:cxn modelId="{F6AF2696-1FA5-CD42-A53F-278252301F87}" type="presParOf" srcId="{4105A70F-DB10-4594-9D30-0C3CDCEBF919}" destId="{1D6210AB-3555-4CC6-9D30-AB399EBD8918}" srcOrd="0" destOrd="0" presId="urn:microsoft.com/office/officeart/2005/8/layout/vList5"/>
    <dgm:cxn modelId="{6D1C4A8A-453F-CE4D-B902-918625B54923}" type="presParOf" srcId="{4105A70F-DB10-4594-9D30-0C3CDCEBF919}" destId="{6952874C-D015-4F6A-8942-8E70FCBA098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F666AE-3640-4B30-AF97-D0FA2EBF180C}"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kumimoji="1" lang="ja-JP" altLang="en-US"/>
        </a:p>
      </dgm:t>
    </dgm:pt>
    <dgm:pt modelId="{D00F18B3-0613-4547-9412-221C88BC1280}">
      <dgm:prSet custT="1"/>
      <dgm:spPr/>
      <dgm:t>
        <a:bodyPr/>
        <a:lstStyle/>
        <a:p>
          <a:pPr>
            <a:lnSpc>
              <a:spcPct val="90000"/>
            </a:lnSpc>
          </a:pPr>
          <a:r>
            <a:rPr lang="en-US" altLang="ja-JP" sz="4400" dirty="0">
              <a:latin typeface="ＭＳ Ｐゴシック"/>
              <a:ea typeface="ＭＳ Ｐゴシック"/>
              <a:cs typeface="ＭＳ Ｐゴシック"/>
            </a:rPr>
            <a:t>C</a:t>
          </a:r>
          <a:endParaRPr lang="ja-JP" altLang="ja-JP" sz="4400" dirty="0">
            <a:latin typeface="ＭＳ Ｐゴシック"/>
            <a:ea typeface="ＭＳ Ｐゴシック"/>
            <a:cs typeface="ＭＳ Ｐゴシック"/>
          </a:endParaRPr>
        </a:p>
      </dgm:t>
    </dgm:pt>
    <dgm:pt modelId="{1E9111CC-EC87-48CF-BD8E-60AB598F6A1E}" type="parTrans" cxnId="{A12A2E21-A0D2-4FC8-81F1-F6AAAE48F08C}">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83034881-0550-4A3C-B709-E592ECCC1286}" type="sibTrans" cxnId="{A12A2E21-A0D2-4FC8-81F1-F6AAAE48F08C}">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2E0BC91D-7011-45DC-95E1-06E79072C27E}">
      <dgm:prSet custT="1"/>
      <dgm:spPr/>
      <dgm:t>
        <a:bodyPr/>
        <a:lstStyle/>
        <a:p>
          <a:pPr>
            <a:lnSpc>
              <a:spcPct val="130000"/>
            </a:lnSpc>
          </a:pPr>
          <a:r>
            <a:rPr lang="ja-JP" altLang="en-US" sz="1800" dirty="0">
              <a:latin typeface="ＭＳ Ｐゴシック"/>
              <a:ea typeface="ＭＳ Ｐゴシック"/>
              <a:cs typeface="ＭＳ Ｐゴシック"/>
            </a:rPr>
            <a:t>その場は深追いせず、もう１週間くらい様子を見て、もう一度声をかけてみる。</a:t>
          </a:r>
          <a:endParaRPr lang="ja-JP" altLang="ja-JP" sz="1800" dirty="0">
            <a:latin typeface="ＭＳ Ｐゴシック"/>
            <a:ea typeface="ＭＳ Ｐゴシック"/>
            <a:cs typeface="ＭＳ Ｐゴシック"/>
          </a:endParaRPr>
        </a:p>
      </dgm:t>
    </dgm:pt>
    <dgm:pt modelId="{C2482349-8174-49DB-93B5-020DB4072536}" type="parTrans" cxnId="{FE881D3C-A278-4F1A-B8C8-433BF55DF2F5}">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2A269460-BEA1-441C-87C5-7F1B159766D8}" type="sibTrans" cxnId="{FE881D3C-A278-4F1A-B8C8-433BF55DF2F5}">
      <dgm:prSet/>
      <dgm:spPr/>
      <dgm:t>
        <a:bodyPr/>
        <a:lstStyle/>
        <a:p>
          <a:pPr>
            <a:lnSpc>
              <a:spcPct val="120000"/>
            </a:lnSpc>
          </a:pPr>
          <a:endParaRPr kumimoji="1" lang="ja-JP" altLang="en-US" sz="1800">
            <a:latin typeface="ＭＳ Ｐゴシック"/>
            <a:ea typeface="ＭＳ Ｐゴシック"/>
            <a:cs typeface="ＭＳ Ｐゴシック"/>
          </a:endParaRPr>
        </a:p>
      </dgm:t>
    </dgm:pt>
    <dgm:pt modelId="{40DC82E5-422D-4219-A626-7B5784882025}" type="pres">
      <dgm:prSet presAssocID="{51F666AE-3640-4B30-AF97-D0FA2EBF180C}" presName="Name0" presStyleCnt="0">
        <dgm:presLayoutVars>
          <dgm:dir/>
          <dgm:animLvl val="lvl"/>
          <dgm:resizeHandles val="exact"/>
        </dgm:presLayoutVars>
      </dgm:prSet>
      <dgm:spPr/>
    </dgm:pt>
    <dgm:pt modelId="{4105A70F-DB10-4594-9D30-0C3CDCEBF919}" type="pres">
      <dgm:prSet presAssocID="{D00F18B3-0613-4547-9412-221C88BC1280}" presName="linNode" presStyleCnt="0"/>
      <dgm:spPr/>
    </dgm:pt>
    <dgm:pt modelId="{1D6210AB-3555-4CC6-9D30-AB399EBD8918}" type="pres">
      <dgm:prSet presAssocID="{D00F18B3-0613-4547-9412-221C88BC1280}" presName="parentText" presStyleLbl="node1" presStyleIdx="0" presStyleCnt="1" custScaleX="48467" custLinFactNeighborX="-15841">
        <dgm:presLayoutVars>
          <dgm:chMax val="1"/>
          <dgm:bulletEnabled val="1"/>
        </dgm:presLayoutVars>
      </dgm:prSet>
      <dgm:spPr/>
    </dgm:pt>
    <dgm:pt modelId="{6952874C-D015-4F6A-8942-8E70FCBA0985}" type="pres">
      <dgm:prSet presAssocID="{D00F18B3-0613-4547-9412-221C88BC1280}" presName="descendantText" presStyleLbl="alignAccFollowNode1" presStyleIdx="0" presStyleCnt="1" custScaleX="132877">
        <dgm:presLayoutVars>
          <dgm:bulletEnabled val="1"/>
        </dgm:presLayoutVars>
      </dgm:prSet>
      <dgm:spPr/>
    </dgm:pt>
  </dgm:ptLst>
  <dgm:cxnLst>
    <dgm:cxn modelId="{A470351B-4B27-A44C-83C2-5A305BF9D54A}" type="presOf" srcId="{51F666AE-3640-4B30-AF97-D0FA2EBF180C}" destId="{40DC82E5-422D-4219-A626-7B5784882025}" srcOrd="0" destOrd="0" presId="urn:microsoft.com/office/officeart/2005/8/layout/vList5"/>
    <dgm:cxn modelId="{A12A2E21-A0D2-4FC8-81F1-F6AAAE48F08C}" srcId="{51F666AE-3640-4B30-AF97-D0FA2EBF180C}" destId="{D00F18B3-0613-4547-9412-221C88BC1280}" srcOrd="0" destOrd="0" parTransId="{1E9111CC-EC87-48CF-BD8E-60AB598F6A1E}" sibTransId="{83034881-0550-4A3C-B709-E592ECCC1286}"/>
    <dgm:cxn modelId="{FE881D3C-A278-4F1A-B8C8-433BF55DF2F5}" srcId="{D00F18B3-0613-4547-9412-221C88BC1280}" destId="{2E0BC91D-7011-45DC-95E1-06E79072C27E}" srcOrd="0" destOrd="0" parTransId="{C2482349-8174-49DB-93B5-020DB4072536}" sibTransId="{2A269460-BEA1-441C-87C5-7F1B159766D8}"/>
    <dgm:cxn modelId="{031B0855-6684-4E4C-BED5-BA60FCE9152A}" type="presOf" srcId="{D00F18B3-0613-4547-9412-221C88BC1280}" destId="{1D6210AB-3555-4CC6-9D30-AB399EBD8918}" srcOrd="0" destOrd="0" presId="urn:microsoft.com/office/officeart/2005/8/layout/vList5"/>
    <dgm:cxn modelId="{C4DEDD9D-5C2C-EA4B-AE67-52AD07F3661B}" type="presOf" srcId="{2E0BC91D-7011-45DC-95E1-06E79072C27E}" destId="{6952874C-D015-4F6A-8942-8E70FCBA0985}" srcOrd="0" destOrd="0" presId="urn:microsoft.com/office/officeart/2005/8/layout/vList5"/>
    <dgm:cxn modelId="{6F12F44B-8A78-794D-964A-B663E52EF6DE}" type="presParOf" srcId="{40DC82E5-422D-4219-A626-7B5784882025}" destId="{4105A70F-DB10-4594-9D30-0C3CDCEBF919}" srcOrd="0" destOrd="0" presId="urn:microsoft.com/office/officeart/2005/8/layout/vList5"/>
    <dgm:cxn modelId="{AD9773A6-2E01-5D48-B44C-C9230DCFD656}" type="presParOf" srcId="{4105A70F-DB10-4594-9D30-0C3CDCEBF919}" destId="{1D6210AB-3555-4CC6-9D30-AB399EBD8918}" srcOrd="0" destOrd="0" presId="urn:microsoft.com/office/officeart/2005/8/layout/vList5"/>
    <dgm:cxn modelId="{4FE652EF-C0E7-C440-84C2-405AD5A46F97}" type="presParOf" srcId="{4105A70F-DB10-4594-9D30-0C3CDCEBF919}" destId="{6952874C-D015-4F6A-8942-8E70FCBA098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F666AE-3640-4B30-AF97-D0FA2EBF180C}" type="doc">
      <dgm:prSet loTypeId="urn:microsoft.com/office/officeart/2005/8/layout/vList5" loCatId="list" qsTypeId="urn:microsoft.com/office/officeart/2005/8/quickstyle/simple1" qsCatId="simple" csTypeId="urn:microsoft.com/office/officeart/2005/8/colors/colorful1#8" csCatId="colorful" phldr="1"/>
      <dgm:spPr/>
      <dgm:t>
        <a:bodyPr/>
        <a:lstStyle/>
        <a:p>
          <a:endParaRPr kumimoji="1" lang="ja-JP" altLang="en-US"/>
        </a:p>
      </dgm:t>
    </dgm:pt>
    <dgm:pt modelId="{8233CE14-A58F-401D-BFCD-9DF21742D201}">
      <dgm:prSet phldrT="[テキスト]" custT="1"/>
      <dgm:spPr/>
      <dgm:t>
        <a:bodyPr/>
        <a:lstStyle/>
        <a:p>
          <a:pPr>
            <a:lnSpc>
              <a:spcPct val="120000"/>
            </a:lnSpc>
          </a:pPr>
          <a:r>
            <a:rPr lang="en-US" altLang="ja-JP" sz="4800" dirty="0">
              <a:latin typeface="ＭＳ Ｐゴシック"/>
              <a:ea typeface="ＭＳ Ｐゴシック"/>
              <a:cs typeface="ＭＳ Ｐゴシック"/>
            </a:rPr>
            <a:t>A</a:t>
          </a:r>
          <a:endParaRPr kumimoji="1" lang="ja-JP" altLang="en-US" sz="4800" dirty="0">
            <a:latin typeface="ＭＳ Ｐゴシック"/>
            <a:ea typeface="ＭＳ Ｐゴシック"/>
            <a:cs typeface="ＭＳ Ｐゴシック"/>
          </a:endParaRPr>
        </a:p>
      </dgm:t>
    </dgm:pt>
    <dgm:pt modelId="{2E7B2D79-4C8A-4B5E-9349-3C14BF1372F6}" type="parTrans" cxnId="{2A1482BE-4CE1-4B32-A38C-85B4FAA1292C}">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F97A1E58-5B0D-481F-A758-D8B99472D127}" type="sibTrans" cxnId="{2A1482BE-4CE1-4B32-A38C-85B4FAA1292C}">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15C8301E-7CCD-4D3E-B6EE-EB242C0D3768}">
      <dgm:prSet custT="1"/>
      <dgm:spPr/>
      <dgm:t>
        <a:bodyPr/>
        <a:lstStyle/>
        <a:p>
          <a:pPr>
            <a:lnSpc>
              <a:spcPct val="120000"/>
            </a:lnSpc>
          </a:pPr>
          <a:r>
            <a:rPr lang="en-US" altLang="ja-JP" sz="4800" dirty="0">
              <a:latin typeface="ＭＳ Ｐゴシック"/>
              <a:ea typeface="ＭＳ Ｐゴシック"/>
              <a:cs typeface="ＭＳ Ｐゴシック"/>
            </a:rPr>
            <a:t>B</a:t>
          </a:r>
          <a:endParaRPr lang="ja-JP" altLang="ja-JP" sz="4800" dirty="0">
            <a:latin typeface="ＭＳ Ｐゴシック"/>
            <a:ea typeface="ＭＳ Ｐゴシック"/>
            <a:cs typeface="ＭＳ Ｐゴシック"/>
          </a:endParaRPr>
        </a:p>
      </dgm:t>
    </dgm:pt>
    <dgm:pt modelId="{D8BD9E5A-1EF6-4849-9DF2-DA6960CDE2C1}" type="parTrans" cxnId="{E492FD4C-7F7D-4482-BF41-CF3D7C0418E2}">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8A81FDD7-E6DC-40EB-A60D-2472B32F0150}" type="sibTrans" cxnId="{E492FD4C-7F7D-4482-BF41-CF3D7C0418E2}">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D00F18B3-0613-4547-9412-221C88BC1280}">
      <dgm:prSet custT="1"/>
      <dgm:spPr/>
      <dgm:t>
        <a:bodyPr/>
        <a:lstStyle/>
        <a:p>
          <a:pPr>
            <a:lnSpc>
              <a:spcPct val="120000"/>
            </a:lnSpc>
          </a:pPr>
          <a:r>
            <a:rPr lang="en-US" altLang="ja-JP" sz="4800" dirty="0">
              <a:latin typeface="ＭＳ Ｐゴシック"/>
              <a:ea typeface="ＭＳ Ｐゴシック"/>
              <a:cs typeface="ＭＳ Ｐゴシック"/>
            </a:rPr>
            <a:t>C</a:t>
          </a:r>
          <a:endParaRPr lang="ja-JP" altLang="ja-JP" sz="4800" dirty="0">
            <a:latin typeface="ＭＳ Ｐゴシック"/>
            <a:ea typeface="ＭＳ Ｐゴシック"/>
            <a:cs typeface="ＭＳ Ｐゴシック"/>
          </a:endParaRPr>
        </a:p>
      </dgm:t>
    </dgm:pt>
    <dgm:pt modelId="{1E9111CC-EC87-48CF-BD8E-60AB598F6A1E}" type="parTrans" cxnId="{A12A2E21-A0D2-4FC8-81F1-F6AAAE48F08C}">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83034881-0550-4A3C-B709-E592ECCC1286}" type="sibTrans" cxnId="{A12A2E21-A0D2-4FC8-81F1-F6AAAE48F08C}">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1F9D36A8-A62D-49EB-8BDB-5AFB20F56EE7}">
      <dgm:prSet phldrT="[テキスト]" custT="1"/>
      <dgm:spPr/>
      <dgm:t>
        <a:bodyPr/>
        <a:lstStyle/>
        <a:p>
          <a:pPr>
            <a:lnSpc>
              <a:spcPct val="120000"/>
            </a:lnSpc>
          </a:pPr>
          <a:r>
            <a:rPr kumimoji="1" lang="ja-JP" altLang="en-US" sz="2000" dirty="0">
              <a:latin typeface="ＭＳ Ｐゴシック"/>
              <a:ea typeface="ＭＳ Ｐゴシック"/>
              <a:cs typeface="ＭＳ Ｐゴシック"/>
            </a:rPr>
            <a:t>健康上の問題があるかもしれない</a:t>
          </a:r>
          <a:r>
            <a:rPr kumimoji="1" lang="ja-JP" altLang="en-US" sz="2000">
              <a:latin typeface="ＭＳ Ｐゴシック"/>
              <a:ea typeface="ＭＳ Ｐゴシック"/>
              <a:cs typeface="ＭＳ Ｐゴシック"/>
            </a:rPr>
            <a:t>ので、</a:t>
          </a:r>
          <a:br>
            <a:rPr kumimoji="1" lang="en-US" altLang="ja-JP" sz="2000" dirty="0">
              <a:latin typeface="ＭＳ Ｐゴシック"/>
              <a:ea typeface="ＭＳ Ｐゴシック"/>
              <a:cs typeface="ＭＳ Ｐゴシック"/>
            </a:rPr>
          </a:br>
          <a:r>
            <a:rPr kumimoji="1" lang="ja-JP" altLang="en-US" sz="2000">
              <a:latin typeface="ＭＳ Ｐゴシック"/>
              <a:ea typeface="ＭＳ Ｐゴシック"/>
              <a:cs typeface="ＭＳ Ｐゴシック"/>
            </a:rPr>
            <a:t>産業医</a:t>
          </a:r>
          <a:r>
            <a:rPr kumimoji="1" lang="ja-JP" altLang="en-US" sz="2000" dirty="0">
              <a:latin typeface="ＭＳ Ｐゴシック"/>
              <a:ea typeface="ＭＳ Ｐゴシック"/>
              <a:cs typeface="ＭＳ Ｐゴシック"/>
            </a:rPr>
            <a:t>などへの相談をすすめてみる。</a:t>
          </a:r>
        </a:p>
      </dgm:t>
    </dgm:pt>
    <dgm:pt modelId="{A60390C0-A7E4-4912-A32B-03E77B83D2BC}" type="parTrans" cxnId="{44B9B1CD-3888-4CA7-9A05-511FA8136268}">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E0ACD0AA-3072-4E5D-B318-78E4064542E0}" type="sibTrans" cxnId="{44B9B1CD-3888-4CA7-9A05-511FA8136268}">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05CB22EC-32F5-4B76-8813-6447FE38F118}">
      <dgm:prSet custT="1"/>
      <dgm:spPr/>
      <dgm:t>
        <a:bodyPr/>
        <a:lstStyle/>
        <a:p>
          <a:pPr>
            <a:lnSpc>
              <a:spcPct val="120000"/>
            </a:lnSpc>
          </a:pPr>
          <a:r>
            <a:rPr lang="ja-JP" altLang="en-US" sz="2000" dirty="0">
              <a:latin typeface="ＭＳ Ｐゴシック"/>
              <a:ea typeface="ＭＳ Ｐゴシック"/>
              <a:cs typeface="ＭＳ Ｐゴシック"/>
            </a:rPr>
            <a:t>仕事が負担のようなので、仕事の割り当てを減らして、しばらく様子を見る。</a:t>
          </a:r>
          <a:endParaRPr lang="ja-JP" altLang="ja-JP" sz="2000" dirty="0">
            <a:latin typeface="ＭＳ Ｐゴシック"/>
            <a:ea typeface="ＭＳ Ｐゴシック"/>
            <a:cs typeface="ＭＳ Ｐゴシック"/>
          </a:endParaRPr>
        </a:p>
      </dgm:t>
    </dgm:pt>
    <dgm:pt modelId="{C56F1D76-2ADE-43E3-9424-9C6EA016345A}" type="parTrans" cxnId="{AC701C92-4C3F-40DF-9C94-E6B03918F266}">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B13B9EBD-6753-495F-844E-FB32C2C0581E}" type="sibTrans" cxnId="{AC701C92-4C3F-40DF-9C94-E6B03918F266}">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2E0BC91D-7011-45DC-95E1-06E79072C27E}">
      <dgm:prSet custT="1"/>
      <dgm:spPr/>
      <dgm:t>
        <a:bodyPr/>
        <a:lstStyle/>
        <a:p>
          <a:pPr>
            <a:lnSpc>
              <a:spcPct val="120000"/>
            </a:lnSpc>
          </a:pPr>
          <a:r>
            <a:rPr lang="ja-JP" altLang="en-US" sz="2000" dirty="0">
              <a:latin typeface="ＭＳ Ｐゴシック"/>
              <a:ea typeface="ＭＳ Ｐゴシック"/>
              <a:cs typeface="ＭＳ Ｐゴシック"/>
            </a:rPr>
            <a:t>「仕事で悩んで眠れなくなることは誰にでもある」と、あまり悩まないよう励ます。</a:t>
          </a:r>
          <a:endParaRPr lang="ja-JP" altLang="ja-JP" sz="2000" dirty="0">
            <a:latin typeface="ＭＳ Ｐゴシック"/>
            <a:ea typeface="ＭＳ Ｐゴシック"/>
            <a:cs typeface="ＭＳ Ｐゴシック"/>
          </a:endParaRPr>
        </a:p>
      </dgm:t>
    </dgm:pt>
    <dgm:pt modelId="{C2482349-8174-49DB-93B5-020DB4072536}" type="parTrans" cxnId="{FE881D3C-A278-4F1A-B8C8-433BF55DF2F5}">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2A269460-BEA1-441C-87C5-7F1B159766D8}" type="sibTrans" cxnId="{FE881D3C-A278-4F1A-B8C8-433BF55DF2F5}">
      <dgm:prSet/>
      <dgm:spPr/>
      <dgm:t>
        <a:bodyPr/>
        <a:lstStyle/>
        <a:p>
          <a:pPr>
            <a:lnSpc>
              <a:spcPct val="120000"/>
            </a:lnSpc>
          </a:pPr>
          <a:endParaRPr kumimoji="1" lang="ja-JP" altLang="en-US" sz="2000">
            <a:latin typeface="ＭＳ Ｐゴシック"/>
            <a:ea typeface="ＭＳ Ｐゴシック"/>
            <a:cs typeface="ＭＳ Ｐゴシック"/>
          </a:endParaRPr>
        </a:p>
      </dgm:t>
    </dgm:pt>
    <dgm:pt modelId="{40DC82E5-422D-4219-A626-7B5784882025}" type="pres">
      <dgm:prSet presAssocID="{51F666AE-3640-4B30-AF97-D0FA2EBF180C}" presName="Name0" presStyleCnt="0">
        <dgm:presLayoutVars>
          <dgm:dir/>
          <dgm:animLvl val="lvl"/>
          <dgm:resizeHandles val="exact"/>
        </dgm:presLayoutVars>
      </dgm:prSet>
      <dgm:spPr/>
    </dgm:pt>
    <dgm:pt modelId="{4699ABE3-A942-4A0E-A739-19E31A16DA5F}" type="pres">
      <dgm:prSet presAssocID="{8233CE14-A58F-401D-BFCD-9DF21742D201}" presName="linNode" presStyleCnt="0"/>
      <dgm:spPr/>
    </dgm:pt>
    <dgm:pt modelId="{172F4528-6FDB-4429-9879-4A22A7784542}" type="pres">
      <dgm:prSet presAssocID="{8233CE14-A58F-401D-BFCD-9DF21742D201}" presName="parentText" presStyleLbl="node1" presStyleIdx="0" presStyleCnt="3" custScaleX="48467" custLinFactNeighborX="-15841">
        <dgm:presLayoutVars>
          <dgm:chMax val="1"/>
          <dgm:bulletEnabled val="1"/>
        </dgm:presLayoutVars>
      </dgm:prSet>
      <dgm:spPr/>
    </dgm:pt>
    <dgm:pt modelId="{8EE41152-27F3-4785-92CD-331424BF5B56}" type="pres">
      <dgm:prSet presAssocID="{8233CE14-A58F-401D-BFCD-9DF21742D201}" presName="descendantText" presStyleLbl="alignAccFollowNode1" presStyleIdx="0" presStyleCnt="3" custScaleX="132877">
        <dgm:presLayoutVars>
          <dgm:bulletEnabled val="1"/>
        </dgm:presLayoutVars>
      </dgm:prSet>
      <dgm:spPr/>
    </dgm:pt>
    <dgm:pt modelId="{B872409A-A4C0-4271-9681-A9F4E792767E}" type="pres">
      <dgm:prSet presAssocID="{F97A1E58-5B0D-481F-A758-D8B99472D127}" presName="sp" presStyleCnt="0"/>
      <dgm:spPr/>
    </dgm:pt>
    <dgm:pt modelId="{98236E59-F49E-405E-84B5-ECE0F73A1B44}" type="pres">
      <dgm:prSet presAssocID="{15C8301E-7CCD-4D3E-B6EE-EB242C0D3768}" presName="linNode" presStyleCnt="0"/>
      <dgm:spPr/>
    </dgm:pt>
    <dgm:pt modelId="{A0AEC5E9-F130-46A5-ADD0-A1C6A315C5E2}" type="pres">
      <dgm:prSet presAssocID="{15C8301E-7CCD-4D3E-B6EE-EB242C0D3768}" presName="parentText" presStyleLbl="node1" presStyleIdx="1" presStyleCnt="3" custScaleX="48467" custLinFactNeighborX="-15841">
        <dgm:presLayoutVars>
          <dgm:chMax val="1"/>
          <dgm:bulletEnabled val="1"/>
        </dgm:presLayoutVars>
      </dgm:prSet>
      <dgm:spPr/>
    </dgm:pt>
    <dgm:pt modelId="{FF139BB1-27CB-42F9-85E7-6E8C1431C498}" type="pres">
      <dgm:prSet presAssocID="{15C8301E-7CCD-4D3E-B6EE-EB242C0D3768}" presName="descendantText" presStyleLbl="alignAccFollowNode1" presStyleIdx="1" presStyleCnt="3" custScaleX="132877">
        <dgm:presLayoutVars>
          <dgm:bulletEnabled val="1"/>
        </dgm:presLayoutVars>
      </dgm:prSet>
      <dgm:spPr/>
    </dgm:pt>
    <dgm:pt modelId="{159EFE12-3821-4D78-B1A9-A89CA28F5C1A}" type="pres">
      <dgm:prSet presAssocID="{8A81FDD7-E6DC-40EB-A60D-2472B32F0150}" presName="sp" presStyleCnt="0"/>
      <dgm:spPr/>
    </dgm:pt>
    <dgm:pt modelId="{4105A70F-DB10-4594-9D30-0C3CDCEBF919}" type="pres">
      <dgm:prSet presAssocID="{D00F18B3-0613-4547-9412-221C88BC1280}" presName="linNode" presStyleCnt="0"/>
      <dgm:spPr/>
    </dgm:pt>
    <dgm:pt modelId="{1D6210AB-3555-4CC6-9D30-AB399EBD8918}" type="pres">
      <dgm:prSet presAssocID="{D00F18B3-0613-4547-9412-221C88BC1280}" presName="parentText" presStyleLbl="node1" presStyleIdx="2" presStyleCnt="3" custScaleX="48467" custLinFactNeighborX="-15841">
        <dgm:presLayoutVars>
          <dgm:chMax val="1"/>
          <dgm:bulletEnabled val="1"/>
        </dgm:presLayoutVars>
      </dgm:prSet>
      <dgm:spPr/>
    </dgm:pt>
    <dgm:pt modelId="{6952874C-D015-4F6A-8942-8E70FCBA0985}" type="pres">
      <dgm:prSet presAssocID="{D00F18B3-0613-4547-9412-221C88BC1280}" presName="descendantText" presStyleLbl="alignAccFollowNode1" presStyleIdx="2" presStyleCnt="3" custScaleX="132877">
        <dgm:presLayoutVars>
          <dgm:bulletEnabled val="1"/>
        </dgm:presLayoutVars>
      </dgm:prSet>
      <dgm:spPr/>
    </dgm:pt>
  </dgm:ptLst>
  <dgm:cxnLst>
    <dgm:cxn modelId="{A12A2E21-A0D2-4FC8-81F1-F6AAAE48F08C}" srcId="{51F666AE-3640-4B30-AF97-D0FA2EBF180C}" destId="{D00F18B3-0613-4547-9412-221C88BC1280}" srcOrd="2" destOrd="0" parTransId="{1E9111CC-EC87-48CF-BD8E-60AB598F6A1E}" sibTransId="{83034881-0550-4A3C-B709-E592ECCC1286}"/>
    <dgm:cxn modelId="{5024E028-AC94-7941-8585-10707B76C017}" type="presOf" srcId="{1F9D36A8-A62D-49EB-8BDB-5AFB20F56EE7}" destId="{8EE41152-27F3-4785-92CD-331424BF5B56}" srcOrd="0" destOrd="0" presId="urn:microsoft.com/office/officeart/2005/8/layout/vList5"/>
    <dgm:cxn modelId="{FE881D3C-A278-4F1A-B8C8-433BF55DF2F5}" srcId="{D00F18B3-0613-4547-9412-221C88BC1280}" destId="{2E0BC91D-7011-45DC-95E1-06E79072C27E}" srcOrd="0" destOrd="0" parTransId="{C2482349-8174-49DB-93B5-020DB4072536}" sibTransId="{2A269460-BEA1-441C-87C5-7F1B159766D8}"/>
    <dgm:cxn modelId="{3E1F686A-FD58-464C-ACA2-C4D83F42A4B8}" type="presOf" srcId="{05CB22EC-32F5-4B76-8813-6447FE38F118}" destId="{FF139BB1-27CB-42F9-85E7-6E8C1431C498}" srcOrd="0" destOrd="0" presId="urn:microsoft.com/office/officeart/2005/8/layout/vList5"/>
    <dgm:cxn modelId="{E492FD4C-7F7D-4482-BF41-CF3D7C0418E2}" srcId="{51F666AE-3640-4B30-AF97-D0FA2EBF180C}" destId="{15C8301E-7CCD-4D3E-B6EE-EB242C0D3768}" srcOrd="1" destOrd="0" parTransId="{D8BD9E5A-1EF6-4849-9DF2-DA6960CDE2C1}" sibTransId="{8A81FDD7-E6DC-40EB-A60D-2472B32F0150}"/>
    <dgm:cxn modelId="{0A929188-8AB7-B34A-9BFB-0D9411C57123}" type="presOf" srcId="{15C8301E-7CCD-4D3E-B6EE-EB242C0D3768}" destId="{A0AEC5E9-F130-46A5-ADD0-A1C6A315C5E2}" srcOrd="0" destOrd="0" presId="urn:microsoft.com/office/officeart/2005/8/layout/vList5"/>
    <dgm:cxn modelId="{AC701C92-4C3F-40DF-9C94-E6B03918F266}" srcId="{15C8301E-7CCD-4D3E-B6EE-EB242C0D3768}" destId="{05CB22EC-32F5-4B76-8813-6447FE38F118}" srcOrd="0" destOrd="0" parTransId="{C56F1D76-2ADE-43E3-9424-9C6EA016345A}" sibTransId="{B13B9EBD-6753-495F-844E-FB32C2C0581E}"/>
    <dgm:cxn modelId="{8B5358B7-C64C-B640-BD03-D931C0ED19D1}" type="presOf" srcId="{51F666AE-3640-4B30-AF97-D0FA2EBF180C}" destId="{40DC82E5-422D-4219-A626-7B5784882025}" srcOrd="0" destOrd="0" presId="urn:microsoft.com/office/officeart/2005/8/layout/vList5"/>
    <dgm:cxn modelId="{2A1482BE-4CE1-4B32-A38C-85B4FAA1292C}" srcId="{51F666AE-3640-4B30-AF97-D0FA2EBF180C}" destId="{8233CE14-A58F-401D-BFCD-9DF21742D201}" srcOrd="0" destOrd="0" parTransId="{2E7B2D79-4C8A-4B5E-9349-3C14BF1372F6}" sibTransId="{F97A1E58-5B0D-481F-A758-D8B99472D127}"/>
    <dgm:cxn modelId="{51E31AC6-2BC4-0540-9948-C7AD283F28FC}" type="presOf" srcId="{2E0BC91D-7011-45DC-95E1-06E79072C27E}" destId="{6952874C-D015-4F6A-8942-8E70FCBA0985}" srcOrd="0" destOrd="0" presId="urn:microsoft.com/office/officeart/2005/8/layout/vList5"/>
    <dgm:cxn modelId="{44B9B1CD-3888-4CA7-9A05-511FA8136268}" srcId="{8233CE14-A58F-401D-BFCD-9DF21742D201}" destId="{1F9D36A8-A62D-49EB-8BDB-5AFB20F56EE7}" srcOrd="0" destOrd="0" parTransId="{A60390C0-A7E4-4912-A32B-03E77B83D2BC}" sibTransId="{E0ACD0AA-3072-4E5D-B318-78E4064542E0}"/>
    <dgm:cxn modelId="{9A0E5FD3-AC72-8844-A27E-BAF40D8F22C4}" type="presOf" srcId="{8233CE14-A58F-401D-BFCD-9DF21742D201}" destId="{172F4528-6FDB-4429-9879-4A22A7784542}" srcOrd="0" destOrd="0" presId="urn:microsoft.com/office/officeart/2005/8/layout/vList5"/>
    <dgm:cxn modelId="{BF1DA2EB-97CB-574A-B5DD-6A8A82895F02}" type="presOf" srcId="{D00F18B3-0613-4547-9412-221C88BC1280}" destId="{1D6210AB-3555-4CC6-9D30-AB399EBD8918}" srcOrd="0" destOrd="0" presId="urn:microsoft.com/office/officeart/2005/8/layout/vList5"/>
    <dgm:cxn modelId="{92F6E450-7021-2F4E-B3B9-26F62DE5D986}" type="presParOf" srcId="{40DC82E5-422D-4219-A626-7B5784882025}" destId="{4699ABE3-A942-4A0E-A739-19E31A16DA5F}" srcOrd="0" destOrd="0" presId="urn:microsoft.com/office/officeart/2005/8/layout/vList5"/>
    <dgm:cxn modelId="{4359E3F9-2DB2-1941-AA89-77EBEAFA1A9D}" type="presParOf" srcId="{4699ABE3-A942-4A0E-A739-19E31A16DA5F}" destId="{172F4528-6FDB-4429-9879-4A22A7784542}" srcOrd="0" destOrd="0" presId="urn:microsoft.com/office/officeart/2005/8/layout/vList5"/>
    <dgm:cxn modelId="{95BFC4A1-14E0-FA4C-8EE1-CA56F4E311FD}" type="presParOf" srcId="{4699ABE3-A942-4A0E-A739-19E31A16DA5F}" destId="{8EE41152-27F3-4785-92CD-331424BF5B56}" srcOrd="1" destOrd="0" presId="urn:microsoft.com/office/officeart/2005/8/layout/vList5"/>
    <dgm:cxn modelId="{DB1A36E4-0BD6-3341-BD08-61E45343395A}" type="presParOf" srcId="{40DC82E5-422D-4219-A626-7B5784882025}" destId="{B872409A-A4C0-4271-9681-A9F4E792767E}" srcOrd="1" destOrd="0" presId="urn:microsoft.com/office/officeart/2005/8/layout/vList5"/>
    <dgm:cxn modelId="{A7C46552-A4A2-6846-B73C-3BC8FB45C911}" type="presParOf" srcId="{40DC82E5-422D-4219-A626-7B5784882025}" destId="{98236E59-F49E-405E-84B5-ECE0F73A1B44}" srcOrd="2" destOrd="0" presId="urn:microsoft.com/office/officeart/2005/8/layout/vList5"/>
    <dgm:cxn modelId="{200171D9-3339-624E-B42D-6BD3BC5AF12B}" type="presParOf" srcId="{98236E59-F49E-405E-84B5-ECE0F73A1B44}" destId="{A0AEC5E9-F130-46A5-ADD0-A1C6A315C5E2}" srcOrd="0" destOrd="0" presId="urn:microsoft.com/office/officeart/2005/8/layout/vList5"/>
    <dgm:cxn modelId="{0CC2AEE0-3D08-E34C-A807-8F4CB9D23879}" type="presParOf" srcId="{98236E59-F49E-405E-84B5-ECE0F73A1B44}" destId="{FF139BB1-27CB-42F9-85E7-6E8C1431C498}" srcOrd="1" destOrd="0" presId="urn:microsoft.com/office/officeart/2005/8/layout/vList5"/>
    <dgm:cxn modelId="{0EFCFE6B-E971-3949-8C5A-D9385B52E099}" type="presParOf" srcId="{40DC82E5-422D-4219-A626-7B5784882025}" destId="{159EFE12-3821-4D78-B1A9-A89CA28F5C1A}" srcOrd="3" destOrd="0" presId="urn:microsoft.com/office/officeart/2005/8/layout/vList5"/>
    <dgm:cxn modelId="{7FEC6BD8-F9E6-5645-BC23-0E73C3FCCB24}" type="presParOf" srcId="{40DC82E5-422D-4219-A626-7B5784882025}" destId="{4105A70F-DB10-4594-9D30-0C3CDCEBF919}" srcOrd="4" destOrd="0" presId="urn:microsoft.com/office/officeart/2005/8/layout/vList5"/>
    <dgm:cxn modelId="{C5E51A3E-C0FD-F941-94A3-3D32B12D481E}" type="presParOf" srcId="{4105A70F-DB10-4594-9D30-0C3CDCEBF919}" destId="{1D6210AB-3555-4CC6-9D30-AB399EBD8918}" srcOrd="0" destOrd="0" presId="urn:microsoft.com/office/officeart/2005/8/layout/vList5"/>
    <dgm:cxn modelId="{4281E7C5-6E7D-B543-B723-C4CD3CC0607B}" type="presParOf" srcId="{4105A70F-DB10-4594-9D30-0C3CDCEBF919}" destId="{6952874C-D015-4F6A-8942-8E70FCBA098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41152-27F3-4785-92CD-331424BF5B56}">
      <dsp:nvSpPr>
        <dsp:cNvPr id="0" name=""/>
        <dsp:cNvSpPr/>
      </dsp:nvSpPr>
      <dsp:spPr>
        <a:xfrm rot="5400000">
          <a:off x="3026412" y="-1877603"/>
          <a:ext cx="983921" cy="498883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20000"/>
            </a:lnSpc>
            <a:spcBef>
              <a:spcPct val="0"/>
            </a:spcBef>
            <a:spcAft>
              <a:spcPct val="15000"/>
            </a:spcAft>
            <a:buChar char="•"/>
          </a:pPr>
          <a:r>
            <a:rPr lang="ja-JP" altLang="en-US" sz="2000" kern="1200" dirty="0">
              <a:latin typeface="ＭＳ Ｐゴシック"/>
              <a:ea typeface="ＭＳ Ｐゴシック"/>
              <a:cs typeface="ＭＳ Ｐゴシック"/>
            </a:rPr>
            <a:t>営業職では当然のこと。よくあることで、特にストレスがあるとは言えない。</a:t>
          </a:r>
          <a:endParaRPr kumimoji="1" lang="ja-JP" altLang="en-US" sz="2000" kern="1200" dirty="0">
            <a:latin typeface="ＭＳ Ｐゴシック"/>
            <a:ea typeface="ＭＳ Ｐゴシック"/>
            <a:cs typeface="ＭＳ Ｐゴシック"/>
          </a:endParaRPr>
        </a:p>
      </dsp:txBody>
      <dsp:txXfrm rot="-5400000">
        <a:off x="1023955" y="172885"/>
        <a:ext cx="4940805" cy="887859"/>
      </dsp:txXfrm>
    </dsp:sp>
    <dsp:sp modelId="{172F4528-6FDB-4429-9879-4A22A7784542}">
      <dsp:nvSpPr>
        <dsp:cNvPr id="0" name=""/>
        <dsp:cNvSpPr/>
      </dsp:nvSpPr>
      <dsp:spPr>
        <a:xfrm>
          <a:off x="0" y="1863"/>
          <a:ext cx="1023571" cy="122990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20000"/>
            </a:lnSpc>
            <a:spcBef>
              <a:spcPct val="0"/>
            </a:spcBef>
            <a:spcAft>
              <a:spcPct val="35000"/>
            </a:spcAft>
            <a:buNone/>
          </a:pPr>
          <a:r>
            <a:rPr lang="en-US" altLang="ja-JP" sz="4800" kern="1200" dirty="0">
              <a:latin typeface="ＭＳ Ｐゴシック"/>
              <a:ea typeface="ＭＳ Ｐゴシック"/>
              <a:cs typeface="ＭＳ Ｐゴシック"/>
            </a:rPr>
            <a:t>A</a:t>
          </a:r>
          <a:endParaRPr kumimoji="1" lang="ja-JP" altLang="en-US" sz="4800" kern="1200" dirty="0">
            <a:latin typeface="ＭＳ Ｐゴシック"/>
            <a:ea typeface="ＭＳ Ｐゴシック"/>
            <a:cs typeface="ＭＳ Ｐゴシック"/>
          </a:endParaRPr>
        </a:p>
      </dsp:txBody>
      <dsp:txXfrm>
        <a:off x="49967" y="51830"/>
        <a:ext cx="923637" cy="1129968"/>
      </dsp:txXfrm>
    </dsp:sp>
    <dsp:sp modelId="{FF139BB1-27CB-42F9-85E7-6E8C1431C498}">
      <dsp:nvSpPr>
        <dsp:cNvPr id="0" name=""/>
        <dsp:cNvSpPr/>
      </dsp:nvSpPr>
      <dsp:spPr>
        <a:xfrm rot="5400000">
          <a:off x="3026412" y="-586206"/>
          <a:ext cx="983921" cy="4988836"/>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20000"/>
            </a:lnSpc>
            <a:spcBef>
              <a:spcPct val="0"/>
            </a:spcBef>
            <a:spcAft>
              <a:spcPct val="15000"/>
            </a:spcAft>
            <a:buChar char="•"/>
          </a:pPr>
          <a:r>
            <a:rPr lang="ja-JP" altLang="en-US" sz="2000" kern="1200" dirty="0">
              <a:latin typeface="ＭＳ Ｐゴシック"/>
              <a:ea typeface="ＭＳ Ｐゴシック"/>
              <a:cs typeface="ＭＳ Ｐゴシック"/>
            </a:rPr>
            <a:t>ノルマなどストレスはありそうだが、</a:t>
          </a:r>
          <a:br>
            <a:rPr lang="ja-JP" altLang="en-US" sz="2000" kern="1200" dirty="0">
              <a:latin typeface="ＭＳ Ｐゴシック"/>
              <a:ea typeface="ＭＳ Ｐゴシック"/>
              <a:cs typeface="ＭＳ Ｐゴシック"/>
            </a:rPr>
          </a:br>
          <a:r>
            <a:rPr lang="ja-JP" altLang="en-US" sz="2000" kern="1200" dirty="0">
              <a:latin typeface="ＭＳ Ｐゴシック"/>
              <a:ea typeface="ＭＳ Ｐゴシック"/>
              <a:cs typeface="ＭＳ Ｐゴシック"/>
            </a:rPr>
            <a:t>よくあることで、そんなに問題は無さそう。</a:t>
          </a:r>
        </a:p>
      </dsp:txBody>
      <dsp:txXfrm rot="-5400000">
        <a:off x="1023955" y="1464282"/>
        <a:ext cx="4940805" cy="887859"/>
      </dsp:txXfrm>
    </dsp:sp>
    <dsp:sp modelId="{A0AEC5E9-F130-46A5-ADD0-A1C6A315C5E2}">
      <dsp:nvSpPr>
        <dsp:cNvPr id="0" name=""/>
        <dsp:cNvSpPr/>
      </dsp:nvSpPr>
      <dsp:spPr>
        <a:xfrm>
          <a:off x="0" y="1293260"/>
          <a:ext cx="1023571" cy="122990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20000"/>
            </a:lnSpc>
            <a:spcBef>
              <a:spcPct val="0"/>
            </a:spcBef>
            <a:spcAft>
              <a:spcPct val="35000"/>
            </a:spcAft>
            <a:buNone/>
          </a:pPr>
          <a:r>
            <a:rPr lang="en-US" altLang="ja-JP" sz="4800" kern="1200" dirty="0">
              <a:latin typeface="ＭＳ Ｐゴシック"/>
              <a:ea typeface="ＭＳ Ｐゴシック"/>
              <a:cs typeface="ＭＳ Ｐゴシック"/>
            </a:rPr>
            <a:t>B</a:t>
          </a:r>
          <a:endParaRPr lang="ja-JP" altLang="ja-JP" sz="4800" kern="1200" dirty="0">
            <a:latin typeface="ＭＳ Ｐゴシック"/>
            <a:ea typeface="ＭＳ Ｐゴシック"/>
            <a:cs typeface="ＭＳ Ｐゴシック"/>
          </a:endParaRPr>
        </a:p>
      </dsp:txBody>
      <dsp:txXfrm>
        <a:off x="49967" y="1343227"/>
        <a:ext cx="923637" cy="1129968"/>
      </dsp:txXfrm>
    </dsp:sp>
    <dsp:sp modelId="{6952874C-D015-4F6A-8942-8E70FCBA0985}">
      <dsp:nvSpPr>
        <dsp:cNvPr id="0" name=""/>
        <dsp:cNvSpPr/>
      </dsp:nvSpPr>
      <dsp:spPr>
        <a:xfrm rot="5400000">
          <a:off x="3026412" y="705191"/>
          <a:ext cx="983921" cy="4988836"/>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20000"/>
            </a:lnSpc>
            <a:spcBef>
              <a:spcPct val="0"/>
            </a:spcBef>
            <a:spcAft>
              <a:spcPct val="15000"/>
            </a:spcAft>
            <a:buChar char="•"/>
          </a:pPr>
          <a:r>
            <a:rPr lang="ja-JP" altLang="en-US" sz="2000" kern="1200" dirty="0">
              <a:latin typeface="ＭＳ Ｐゴシック"/>
              <a:ea typeface="ＭＳ Ｐゴシック"/>
              <a:cs typeface="ＭＳ Ｐゴシック"/>
            </a:rPr>
            <a:t>ノルマのこと、残業、努力が実らないことなど、ストレスは強いかもしれない。</a:t>
          </a:r>
        </a:p>
      </dsp:txBody>
      <dsp:txXfrm rot="-5400000">
        <a:off x="1023955" y="2755680"/>
        <a:ext cx="4940805" cy="887859"/>
      </dsp:txXfrm>
    </dsp:sp>
    <dsp:sp modelId="{1D6210AB-3555-4CC6-9D30-AB399EBD8918}">
      <dsp:nvSpPr>
        <dsp:cNvPr id="0" name=""/>
        <dsp:cNvSpPr/>
      </dsp:nvSpPr>
      <dsp:spPr>
        <a:xfrm>
          <a:off x="0" y="2584658"/>
          <a:ext cx="1023571" cy="122990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20000"/>
            </a:lnSpc>
            <a:spcBef>
              <a:spcPct val="0"/>
            </a:spcBef>
            <a:spcAft>
              <a:spcPct val="35000"/>
            </a:spcAft>
            <a:buNone/>
          </a:pPr>
          <a:r>
            <a:rPr lang="en-US" altLang="ja-JP" sz="4800" kern="1200" dirty="0">
              <a:latin typeface="ＭＳ Ｐゴシック"/>
              <a:ea typeface="ＭＳ Ｐゴシック"/>
              <a:cs typeface="ＭＳ Ｐゴシック"/>
            </a:rPr>
            <a:t>C</a:t>
          </a:r>
          <a:endParaRPr lang="ja-JP" altLang="ja-JP" sz="4800" kern="1200" dirty="0">
            <a:latin typeface="ＭＳ Ｐゴシック"/>
            <a:ea typeface="ＭＳ Ｐゴシック"/>
            <a:cs typeface="ＭＳ Ｐゴシック"/>
          </a:endParaRPr>
        </a:p>
      </dsp:txBody>
      <dsp:txXfrm>
        <a:off x="49967" y="2634625"/>
        <a:ext cx="923637" cy="11299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2874C-D015-4F6A-8942-8E70FCBA0985}">
      <dsp:nvSpPr>
        <dsp:cNvPr id="0" name=""/>
        <dsp:cNvSpPr/>
      </dsp:nvSpPr>
      <dsp:spPr>
        <a:xfrm rot="5400000">
          <a:off x="2920946" y="-1759191"/>
          <a:ext cx="1152128" cy="4958543"/>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30000"/>
            </a:lnSpc>
            <a:spcBef>
              <a:spcPct val="0"/>
            </a:spcBef>
            <a:spcAft>
              <a:spcPct val="15000"/>
            </a:spcAft>
            <a:buChar char="•"/>
          </a:pPr>
          <a:r>
            <a:rPr kumimoji="1" lang="ja-JP" altLang="en-US" sz="1800" kern="1200" dirty="0">
              <a:latin typeface="ＭＳ Ｐゴシック"/>
              <a:ea typeface="ＭＳ Ｐゴシック"/>
              <a:cs typeface="ＭＳ Ｐゴシック"/>
            </a:rPr>
            <a:t>背景に健康上の問題があるかもしれないので、産業医などへの相談をすすめてみる。</a:t>
          </a:r>
          <a:endParaRPr lang="ja-JP" altLang="en-US" sz="1800" kern="1200" dirty="0">
            <a:latin typeface="ＭＳ Ｐゴシック"/>
            <a:ea typeface="ＭＳ Ｐゴシック"/>
            <a:cs typeface="ＭＳ Ｐゴシック"/>
          </a:endParaRPr>
        </a:p>
      </dsp:txBody>
      <dsp:txXfrm rot="-5400000">
        <a:off x="1017739" y="200258"/>
        <a:ext cx="4902301" cy="1039644"/>
      </dsp:txXfrm>
    </dsp:sp>
    <dsp:sp modelId="{1D6210AB-3555-4CC6-9D30-AB399EBD8918}">
      <dsp:nvSpPr>
        <dsp:cNvPr id="0" name=""/>
        <dsp:cNvSpPr/>
      </dsp:nvSpPr>
      <dsp:spPr>
        <a:xfrm>
          <a:off x="0" y="0"/>
          <a:ext cx="1017356" cy="14401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altLang="ja-JP" sz="4400" kern="1200" dirty="0">
              <a:latin typeface="ＭＳ Ｐゴシック"/>
              <a:ea typeface="ＭＳ Ｐゴシック"/>
              <a:cs typeface="ＭＳ Ｐゴシック"/>
            </a:rPr>
            <a:t>A</a:t>
          </a:r>
          <a:endParaRPr lang="ja-JP" altLang="ja-JP" sz="4400" kern="1200" dirty="0">
            <a:latin typeface="ＭＳ Ｐゴシック"/>
            <a:ea typeface="ＭＳ Ｐゴシック"/>
            <a:cs typeface="ＭＳ Ｐゴシック"/>
          </a:endParaRPr>
        </a:p>
      </dsp:txBody>
      <dsp:txXfrm>
        <a:off x="49663" y="49663"/>
        <a:ext cx="918030" cy="13408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41152-27F3-4785-92CD-331424BF5B56}">
      <dsp:nvSpPr>
        <dsp:cNvPr id="0" name=""/>
        <dsp:cNvSpPr/>
      </dsp:nvSpPr>
      <dsp:spPr>
        <a:xfrm rot="5400000">
          <a:off x="3026412" y="-1877603"/>
          <a:ext cx="983921" cy="498883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30000"/>
            </a:lnSpc>
            <a:spcBef>
              <a:spcPct val="0"/>
            </a:spcBef>
            <a:spcAft>
              <a:spcPct val="15000"/>
            </a:spcAft>
            <a:buChar char="•"/>
          </a:pPr>
          <a:r>
            <a:rPr kumimoji="1" lang="ja-JP" altLang="en-US" sz="2000" kern="1200" dirty="0">
              <a:latin typeface="ＭＳ Ｐゴシック"/>
              <a:ea typeface="ＭＳ Ｐゴシック"/>
              <a:cs typeface="ＭＳ Ｐゴシック"/>
            </a:rPr>
            <a:t>「健康診断の面接」など、別の理由を作って健康管理室から呼び出してもらう。</a:t>
          </a:r>
        </a:p>
      </dsp:txBody>
      <dsp:txXfrm rot="-5400000">
        <a:off x="1023955" y="172885"/>
        <a:ext cx="4940805" cy="887859"/>
      </dsp:txXfrm>
    </dsp:sp>
    <dsp:sp modelId="{172F4528-6FDB-4429-9879-4A22A7784542}">
      <dsp:nvSpPr>
        <dsp:cNvPr id="0" name=""/>
        <dsp:cNvSpPr/>
      </dsp:nvSpPr>
      <dsp:spPr>
        <a:xfrm>
          <a:off x="0" y="1863"/>
          <a:ext cx="1023571" cy="122990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30000"/>
            </a:lnSpc>
            <a:spcBef>
              <a:spcPct val="0"/>
            </a:spcBef>
            <a:spcAft>
              <a:spcPct val="35000"/>
            </a:spcAft>
            <a:buNone/>
          </a:pPr>
          <a:r>
            <a:rPr lang="en-US" altLang="ja-JP" sz="4800" kern="1200" dirty="0">
              <a:latin typeface="ＭＳ Ｐゴシック"/>
              <a:ea typeface="ＭＳ Ｐゴシック"/>
              <a:cs typeface="ＭＳ Ｐゴシック"/>
            </a:rPr>
            <a:t>A</a:t>
          </a:r>
          <a:endParaRPr kumimoji="1" lang="ja-JP" altLang="en-US" sz="4800" kern="1200" dirty="0">
            <a:latin typeface="ＭＳ Ｐゴシック"/>
            <a:ea typeface="ＭＳ Ｐゴシック"/>
            <a:cs typeface="ＭＳ Ｐゴシック"/>
          </a:endParaRPr>
        </a:p>
      </dsp:txBody>
      <dsp:txXfrm>
        <a:off x="49967" y="51830"/>
        <a:ext cx="923637" cy="1129968"/>
      </dsp:txXfrm>
    </dsp:sp>
    <dsp:sp modelId="{FF139BB1-27CB-42F9-85E7-6E8C1431C498}">
      <dsp:nvSpPr>
        <dsp:cNvPr id="0" name=""/>
        <dsp:cNvSpPr/>
      </dsp:nvSpPr>
      <dsp:spPr>
        <a:xfrm rot="5400000">
          <a:off x="3026412" y="-586206"/>
          <a:ext cx="983921" cy="4988836"/>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30000"/>
            </a:lnSpc>
            <a:spcBef>
              <a:spcPct val="0"/>
            </a:spcBef>
            <a:spcAft>
              <a:spcPct val="15000"/>
            </a:spcAft>
            <a:buChar char="•"/>
          </a:pPr>
          <a:r>
            <a:rPr lang="ja-JP" altLang="en-US" sz="2000" kern="1200" dirty="0">
              <a:latin typeface="ＭＳ Ｐゴシック"/>
              <a:ea typeface="ＭＳ Ｐゴシック"/>
              <a:cs typeface="ＭＳ Ｐゴシック"/>
            </a:rPr>
            <a:t>まず上司が健康管理室に相談し、その後、部下に相談に行くよう指示する。</a:t>
          </a:r>
        </a:p>
      </dsp:txBody>
      <dsp:txXfrm rot="-5400000">
        <a:off x="1023955" y="1464282"/>
        <a:ext cx="4940805" cy="887859"/>
      </dsp:txXfrm>
    </dsp:sp>
    <dsp:sp modelId="{A0AEC5E9-F130-46A5-ADD0-A1C6A315C5E2}">
      <dsp:nvSpPr>
        <dsp:cNvPr id="0" name=""/>
        <dsp:cNvSpPr/>
      </dsp:nvSpPr>
      <dsp:spPr>
        <a:xfrm>
          <a:off x="0" y="1293260"/>
          <a:ext cx="1023571" cy="122990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30000"/>
            </a:lnSpc>
            <a:spcBef>
              <a:spcPct val="0"/>
            </a:spcBef>
            <a:spcAft>
              <a:spcPct val="35000"/>
            </a:spcAft>
            <a:buNone/>
          </a:pPr>
          <a:r>
            <a:rPr lang="en-US" altLang="ja-JP" sz="4800" kern="1200" dirty="0">
              <a:latin typeface="ＭＳ Ｐゴシック"/>
              <a:ea typeface="ＭＳ Ｐゴシック"/>
              <a:cs typeface="ＭＳ Ｐゴシック"/>
            </a:rPr>
            <a:t>B</a:t>
          </a:r>
          <a:endParaRPr lang="ja-JP" altLang="ja-JP" sz="4800" kern="1200" dirty="0">
            <a:latin typeface="ＭＳ Ｐゴシック"/>
            <a:ea typeface="ＭＳ Ｐゴシック"/>
            <a:cs typeface="ＭＳ Ｐゴシック"/>
          </a:endParaRPr>
        </a:p>
      </dsp:txBody>
      <dsp:txXfrm>
        <a:off x="49967" y="1343227"/>
        <a:ext cx="923637" cy="1129968"/>
      </dsp:txXfrm>
    </dsp:sp>
    <dsp:sp modelId="{6952874C-D015-4F6A-8942-8E70FCBA0985}">
      <dsp:nvSpPr>
        <dsp:cNvPr id="0" name=""/>
        <dsp:cNvSpPr/>
      </dsp:nvSpPr>
      <dsp:spPr>
        <a:xfrm rot="5400000">
          <a:off x="3026412" y="705191"/>
          <a:ext cx="983921" cy="4988836"/>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30000"/>
            </a:lnSpc>
            <a:spcBef>
              <a:spcPct val="0"/>
            </a:spcBef>
            <a:spcAft>
              <a:spcPct val="15000"/>
            </a:spcAft>
            <a:buChar char="•"/>
          </a:pPr>
          <a:r>
            <a:rPr lang="ja-JP" altLang="en-US" sz="2000" kern="1200" dirty="0">
              <a:latin typeface="ＭＳ Ｐゴシック"/>
              <a:ea typeface="ＭＳ Ｐゴシック"/>
              <a:cs typeface="ＭＳ Ｐゴシック"/>
            </a:rPr>
            <a:t>本人のプライバシーを尊重し、本人から自発的な申し出があるまで様子を見る。</a:t>
          </a:r>
        </a:p>
      </dsp:txBody>
      <dsp:txXfrm rot="-5400000">
        <a:off x="1023955" y="2755680"/>
        <a:ext cx="4940805" cy="887859"/>
      </dsp:txXfrm>
    </dsp:sp>
    <dsp:sp modelId="{1D6210AB-3555-4CC6-9D30-AB399EBD8918}">
      <dsp:nvSpPr>
        <dsp:cNvPr id="0" name=""/>
        <dsp:cNvSpPr/>
      </dsp:nvSpPr>
      <dsp:spPr>
        <a:xfrm>
          <a:off x="0" y="2584658"/>
          <a:ext cx="1023571" cy="122990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30000"/>
            </a:lnSpc>
            <a:spcBef>
              <a:spcPct val="0"/>
            </a:spcBef>
            <a:spcAft>
              <a:spcPct val="35000"/>
            </a:spcAft>
            <a:buNone/>
          </a:pPr>
          <a:r>
            <a:rPr lang="en-US" altLang="ja-JP" sz="4800" kern="1200" dirty="0">
              <a:latin typeface="ＭＳ Ｐゴシック"/>
              <a:ea typeface="ＭＳ Ｐゴシック"/>
              <a:cs typeface="ＭＳ Ｐゴシック"/>
            </a:rPr>
            <a:t>C</a:t>
          </a:r>
          <a:endParaRPr lang="ja-JP" altLang="ja-JP" sz="4800" kern="1200" dirty="0">
            <a:latin typeface="ＭＳ Ｐゴシック"/>
            <a:ea typeface="ＭＳ Ｐゴシック"/>
            <a:cs typeface="ＭＳ Ｐゴシック"/>
          </a:endParaRPr>
        </a:p>
      </dsp:txBody>
      <dsp:txXfrm>
        <a:off x="49967" y="2634625"/>
        <a:ext cx="923637" cy="11299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2874C-D015-4F6A-8942-8E70FCBA0985}">
      <dsp:nvSpPr>
        <dsp:cNvPr id="0" name=""/>
        <dsp:cNvSpPr/>
      </dsp:nvSpPr>
      <dsp:spPr>
        <a:xfrm rot="5400000">
          <a:off x="2836680" y="-1699450"/>
          <a:ext cx="1152128" cy="4839060"/>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30000"/>
            </a:lnSpc>
            <a:spcBef>
              <a:spcPct val="0"/>
            </a:spcBef>
            <a:spcAft>
              <a:spcPct val="15000"/>
            </a:spcAft>
            <a:buChar char="•"/>
          </a:pPr>
          <a:r>
            <a:rPr lang="ja-JP" altLang="en-US" sz="1800" kern="1200" dirty="0">
              <a:latin typeface="ＭＳ Ｐゴシック"/>
              <a:ea typeface="ＭＳ Ｐゴシック"/>
              <a:cs typeface="ＭＳ Ｐゴシック"/>
            </a:rPr>
            <a:t>まず上司が健康管理室に相談し、その結果として、部下に相談に行くよう指示する。</a:t>
          </a:r>
        </a:p>
      </dsp:txBody>
      <dsp:txXfrm rot="-5400000">
        <a:off x="993214" y="200258"/>
        <a:ext cx="4782818" cy="1039644"/>
      </dsp:txXfrm>
    </dsp:sp>
    <dsp:sp modelId="{1D6210AB-3555-4CC6-9D30-AB399EBD8918}">
      <dsp:nvSpPr>
        <dsp:cNvPr id="0" name=""/>
        <dsp:cNvSpPr/>
      </dsp:nvSpPr>
      <dsp:spPr>
        <a:xfrm>
          <a:off x="0" y="0"/>
          <a:ext cx="992841" cy="14401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130000"/>
            </a:lnSpc>
            <a:spcBef>
              <a:spcPct val="0"/>
            </a:spcBef>
            <a:spcAft>
              <a:spcPct val="35000"/>
            </a:spcAft>
            <a:buNone/>
          </a:pPr>
          <a:r>
            <a:rPr lang="en-US" altLang="ja-JP" sz="4400" kern="1200" dirty="0">
              <a:latin typeface="ＭＳ Ｐゴシック"/>
              <a:ea typeface="ＭＳ Ｐゴシック"/>
              <a:cs typeface="ＭＳ Ｐゴシック"/>
            </a:rPr>
            <a:t>B</a:t>
          </a:r>
          <a:endParaRPr lang="ja-JP" altLang="ja-JP" sz="4400" kern="1200" dirty="0">
            <a:latin typeface="ＭＳ Ｐゴシック"/>
            <a:ea typeface="ＭＳ Ｐゴシック"/>
            <a:cs typeface="ＭＳ Ｐゴシック"/>
          </a:endParaRPr>
        </a:p>
      </dsp:txBody>
      <dsp:txXfrm>
        <a:off x="48467" y="48467"/>
        <a:ext cx="895907" cy="1343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2874C-D015-4F6A-8942-8E70FCBA0985}">
      <dsp:nvSpPr>
        <dsp:cNvPr id="0" name=""/>
        <dsp:cNvSpPr/>
      </dsp:nvSpPr>
      <dsp:spPr>
        <a:xfrm rot="5400000">
          <a:off x="3090039" y="-1878674"/>
          <a:ext cx="1151002" cy="5197509"/>
        </a:xfrm>
        <a:prstGeom prst="round2Same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20000"/>
            </a:lnSpc>
            <a:spcBef>
              <a:spcPct val="0"/>
            </a:spcBef>
            <a:spcAft>
              <a:spcPct val="15000"/>
            </a:spcAft>
            <a:buChar char="•"/>
          </a:pPr>
          <a:r>
            <a:rPr lang="ja-JP" altLang="en-US" sz="1800" kern="1200" dirty="0">
              <a:latin typeface="ＭＳ Ｐゴシック"/>
              <a:ea typeface="ＭＳ Ｐゴシック"/>
              <a:cs typeface="ＭＳ Ｐゴシック"/>
            </a:rPr>
            <a:t>ノルマのことに加えて、残業が続いていることや、努力が実らないことなど、ストレスはかなり強いかもしれない。</a:t>
          </a:r>
        </a:p>
      </dsp:txBody>
      <dsp:txXfrm rot="-5400000">
        <a:off x="1066786" y="200766"/>
        <a:ext cx="5141322" cy="1038628"/>
      </dsp:txXfrm>
    </dsp:sp>
    <dsp:sp modelId="{1D6210AB-3555-4CC6-9D30-AB399EBD8918}">
      <dsp:nvSpPr>
        <dsp:cNvPr id="0" name=""/>
        <dsp:cNvSpPr/>
      </dsp:nvSpPr>
      <dsp:spPr>
        <a:xfrm>
          <a:off x="0" y="703"/>
          <a:ext cx="1066385" cy="1438753"/>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altLang="ja-JP" sz="4400" kern="1200" dirty="0">
              <a:latin typeface="ＭＳ Ｐゴシック"/>
              <a:ea typeface="ＭＳ Ｐゴシック"/>
              <a:cs typeface="ＭＳ Ｐゴシック"/>
            </a:rPr>
            <a:t>C</a:t>
          </a:r>
          <a:endParaRPr lang="ja-JP" altLang="ja-JP" sz="4400" kern="1200" dirty="0">
            <a:latin typeface="ＭＳ Ｐゴシック"/>
            <a:ea typeface="ＭＳ Ｐゴシック"/>
            <a:cs typeface="ＭＳ Ｐゴシック"/>
          </a:endParaRPr>
        </a:p>
      </dsp:txBody>
      <dsp:txXfrm>
        <a:off x="52057" y="52760"/>
        <a:ext cx="962271" cy="1334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E5D91-2512-BC4D-9216-C58C3052A661}">
      <dsp:nvSpPr>
        <dsp:cNvPr id="0" name=""/>
        <dsp:cNvSpPr/>
      </dsp:nvSpPr>
      <dsp:spPr>
        <a:xfrm>
          <a:off x="0" y="198021"/>
          <a:ext cx="1710189" cy="102611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1" lang="ja-JP" altLang="en-US" sz="2000" kern="1200">
              <a:latin typeface="ＭＳ Ｐゴシック"/>
              <a:ea typeface="ＭＳ Ｐゴシック"/>
              <a:cs typeface="ＭＳ Ｐゴシック"/>
            </a:rPr>
            <a:t>仕事の</a:t>
          </a:r>
          <a:br>
            <a:rPr kumimoji="1" lang="ja-JP" altLang="en-US" sz="2000" kern="1200">
              <a:latin typeface="ＭＳ Ｐゴシック"/>
              <a:ea typeface="ＭＳ Ｐゴシック"/>
              <a:cs typeface="ＭＳ Ｐゴシック"/>
            </a:rPr>
          </a:br>
          <a:r>
            <a:rPr kumimoji="1" lang="ja-JP" altLang="en-US" sz="2000" kern="1200">
              <a:latin typeface="ＭＳ Ｐゴシック"/>
              <a:ea typeface="ＭＳ Ｐゴシック"/>
              <a:cs typeface="ＭＳ Ｐゴシック"/>
            </a:rPr>
            <a:t>量的負担 </a:t>
          </a:r>
          <a:endParaRPr lang="ja-JP" altLang="en-US" sz="2000" kern="1200" dirty="0">
            <a:latin typeface="ＭＳ Ｐゴシック"/>
            <a:ea typeface="ＭＳ Ｐゴシック"/>
            <a:cs typeface="ＭＳ Ｐゴシック"/>
          </a:endParaRPr>
        </a:p>
      </dsp:txBody>
      <dsp:txXfrm>
        <a:off x="0" y="198021"/>
        <a:ext cx="1710189" cy="1026114"/>
      </dsp:txXfrm>
    </dsp:sp>
    <dsp:sp modelId="{B26DBA35-0B83-6A40-BB93-4408AF3F07D6}">
      <dsp:nvSpPr>
        <dsp:cNvPr id="0" name=""/>
        <dsp:cNvSpPr/>
      </dsp:nvSpPr>
      <dsp:spPr>
        <a:xfrm>
          <a:off x="1881209" y="198021"/>
          <a:ext cx="1710189" cy="102611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1" lang="ja-JP" altLang="en-US" sz="2000" kern="1200">
              <a:latin typeface="ＭＳ Ｐゴシック"/>
              <a:ea typeface="ＭＳ Ｐゴシック"/>
              <a:cs typeface="ＭＳ Ｐゴシック"/>
            </a:rPr>
            <a:t>仕事の</a:t>
          </a:r>
          <a:br>
            <a:rPr kumimoji="1" lang="ja-JP" altLang="en-US" sz="2000" kern="1200">
              <a:latin typeface="ＭＳ Ｐゴシック"/>
              <a:ea typeface="ＭＳ Ｐゴシック"/>
              <a:cs typeface="ＭＳ Ｐゴシック"/>
            </a:rPr>
          </a:br>
          <a:r>
            <a:rPr kumimoji="1" lang="ja-JP" altLang="en-US" sz="2000" kern="1200">
              <a:latin typeface="ＭＳ Ｐゴシック"/>
              <a:ea typeface="ＭＳ Ｐゴシック"/>
              <a:cs typeface="ＭＳ Ｐゴシック"/>
            </a:rPr>
            <a:t>質的負担 </a:t>
          </a:r>
          <a:endParaRPr lang="ja-JP" altLang="en-US" sz="2000" kern="1200" dirty="0">
            <a:latin typeface="ＭＳ Ｐゴシック"/>
            <a:ea typeface="ＭＳ Ｐゴシック"/>
            <a:cs typeface="ＭＳ Ｐゴシック"/>
          </a:endParaRPr>
        </a:p>
      </dsp:txBody>
      <dsp:txXfrm>
        <a:off x="1881209" y="198021"/>
        <a:ext cx="1710189" cy="1026114"/>
      </dsp:txXfrm>
    </dsp:sp>
    <dsp:sp modelId="{AD253410-5CAA-B74F-9CE7-9B27905EBE04}">
      <dsp:nvSpPr>
        <dsp:cNvPr id="0" name=""/>
        <dsp:cNvSpPr/>
      </dsp:nvSpPr>
      <dsp:spPr>
        <a:xfrm>
          <a:off x="3762418" y="198021"/>
          <a:ext cx="1710189" cy="102611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1" lang="ja-JP" altLang="en-US" sz="2000" kern="1200">
              <a:latin typeface="ＭＳ Ｐゴシック"/>
              <a:ea typeface="ＭＳ Ｐゴシック"/>
              <a:cs typeface="ＭＳ Ｐゴシック"/>
            </a:rPr>
            <a:t>身体的負担 </a:t>
          </a:r>
          <a:endParaRPr lang="ja-JP" altLang="en-US" sz="2000" kern="1200" dirty="0">
            <a:latin typeface="ＭＳ Ｐゴシック"/>
            <a:ea typeface="ＭＳ Ｐゴシック"/>
            <a:cs typeface="ＭＳ Ｐゴシック"/>
          </a:endParaRPr>
        </a:p>
      </dsp:txBody>
      <dsp:txXfrm>
        <a:off x="3762418" y="198021"/>
        <a:ext cx="1710189" cy="1026114"/>
      </dsp:txXfrm>
    </dsp:sp>
    <dsp:sp modelId="{CB887824-5CDD-9843-82E0-58ED52E0CEBE}">
      <dsp:nvSpPr>
        <dsp:cNvPr id="0" name=""/>
        <dsp:cNvSpPr/>
      </dsp:nvSpPr>
      <dsp:spPr>
        <a:xfrm>
          <a:off x="0" y="1395155"/>
          <a:ext cx="1710189" cy="102611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1" lang="ja-JP" altLang="en-US" sz="2000" kern="1200">
              <a:latin typeface="ＭＳ Ｐゴシック"/>
              <a:ea typeface="ＭＳ Ｐゴシック"/>
              <a:cs typeface="ＭＳ Ｐゴシック"/>
            </a:rPr>
            <a:t>対人関係 </a:t>
          </a:r>
          <a:endParaRPr lang="ja-JP" altLang="en-US" sz="2000" kern="1200">
            <a:latin typeface="ＭＳ Ｐゴシック"/>
            <a:ea typeface="ＭＳ Ｐゴシック"/>
            <a:cs typeface="ＭＳ Ｐゴシック"/>
          </a:endParaRPr>
        </a:p>
      </dsp:txBody>
      <dsp:txXfrm>
        <a:off x="0" y="1395155"/>
        <a:ext cx="1710189" cy="1026114"/>
      </dsp:txXfrm>
    </dsp:sp>
    <dsp:sp modelId="{31C8EE7A-3CF5-4F45-B666-29CEFB109E6C}">
      <dsp:nvSpPr>
        <dsp:cNvPr id="0" name=""/>
        <dsp:cNvSpPr/>
      </dsp:nvSpPr>
      <dsp:spPr>
        <a:xfrm>
          <a:off x="1881209" y="1395155"/>
          <a:ext cx="1710189" cy="102611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1" lang="ja-JP" altLang="en-US" sz="2000" kern="1200">
              <a:latin typeface="ＭＳ Ｐゴシック"/>
              <a:ea typeface="ＭＳ Ｐゴシック"/>
              <a:cs typeface="ＭＳ Ｐゴシック"/>
            </a:rPr>
            <a:t>職場の</a:t>
          </a:r>
          <a:br>
            <a:rPr kumimoji="1" lang="ja-JP" altLang="en-US" sz="2000" kern="1200">
              <a:latin typeface="ＭＳ Ｐゴシック"/>
              <a:ea typeface="ＭＳ Ｐゴシック"/>
              <a:cs typeface="ＭＳ Ｐゴシック"/>
            </a:rPr>
          </a:br>
          <a:r>
            <a:rPr kumimoji="1" lang="ja-JP" altLang="en-US" sz="2000" kern="1200">
              <a:latin typeface="ＭＳ Ｐゴシック"/>
              <a:ea typeface="ＭＳ Ｐゴシック"/>
              <a:cs typeface="ＭＳ Ｐゴシック"/>
            </a:rPr>
            <a:t>物理的環境 </a:t>
          </a:r>
          <a:endParaRPr lang="ja-JP" altLang="en-US" sz="2000" kern="1200" dirty="0">
            <a:latin typeface="ＭＳ Ｐゴシック"/>
            <a:ea typeface="ＭＳ Ｐゴシック"/>
            <a:cs typeface="ＭＳ Ｐゴシック"/>
          </a:endParaRPr>
        </a:p>
      </dsp:txBody>
      <dsp:txXfrm>
        <a:off x="1881209" y="1395155"/>
        <a:ext cx="1710189" cy="1026114"/>
      </dsp:txXfrm>
    </dsp:sp>
    <dsp:sp modelId="{DB1B461B-3E03-3F4A-B49C-953EE475AAF1}">
      <dsp:nvSpPr>
        <dsp:cNvPr id="0" name=""/>
        <dsp:cNvSpPr/>
      </dsp:nvSpPr>
      <dsp:spPr>
        <a:xfrm>
          <a:off x="3762418" y="1395155"/>
          <a:ext cx="1710189" cy="102611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1" lang="ja-JP" altLang="en-US" sz="2000" kern="1200">
              <a:latin typeface="ＭＳ Ｐゴシック"/>
              <a:ea typeface="ＭＳ Ｐゴシック"/>
              <a:cs typeface="ＭＳ Ｐゴシック"/>
            </a:rPr>
            <a:t>業務への</a:t>
          </a:r>
          <a:br>
            <a:rPr kumimoji="1" lang="ja-JP" altLang="en-US" sz="2000" kern="1200">
              <a:latin typeface="ＭＳ Ｐゴシック"/>
              <a:ea typeface="ＭＳ Ｐゴシック"/>
              <a:cs typeface="ＭＳ Ｐゴシック"/>
            </a:rPr>
          </a:br>
          <a:r>
            <a:rPr kumimoji="1" lang="ja-JP" altLang="en-US" sz="2000" kern="1200">
              <a:latin typeface="ＭＳ Ｐゴシック"/>
              <a:ea typeface="ＭＳ Ｐゴシック"/>
              <a:cs typeface="ＭＳ Ｐゴシック"/>
            </a:rPr>
            <a:t>裁量度が低い</a:t>
          </a:r>
          <a:endParaRPr lang="ja-JP" altLang="en-US" sz="2000" kern="1200" dirty="0">
            <a:latin typeface="ＭＳ Ｐゴシック"/>
            <a:ea typeface="ＭＳ Ｐゴシック"/>
            <a:cs typeface="ＭＳ Ｐゴシック"/>
          </a:endParaRPr>
        </a:p>
      </dsp:txBody>
      <dsp:txXfrm>
        <a:off x="3762418" y="1395155"/>
        <a:ext cx="1710189" cy="1026114"/>
      </dsp:txXfrm>
    </dsp:sp>
    <dsp:sp modelId="{CF4B0BA1-133D-2348-8BD3-DA5704798571}">
      <dsp:nvSpPr>
        <dsp:cNvPr id="0" name=""/>
        <dsp:cNvSpPr/>
      </dsp:nvSpPr>
      <dsp:spPr>
        <a:xfrm>
          <a:off x="0" y="2592288"/>
          <a:ext cx="1710189" cy="102611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1" lang="ja-JP" altLang="en-US" sz="2000" kern="1200" dirty="0">
              <a:latin typeface="ＭＳ Ｐゴシック"/>
              <a:ea typeface="ＭＳ Ｐゴシック"/>
              <a:cs typeface="ＭＳ Ｐゴシック"/>
            </a:rPr>
            <a:t>専門技能の</a:t>
          </a:r>
          <a:br>
            <a:rPr kumimoji="1" lang="ja-JP" altLang="en-US" sz="2000" kern="1200" dirty="0">
              <a:latin typeface="ＭＳ Ｐゴシック"/>
              <a:ea typeface="ＭＳ Ｐゴシック"/>
              <a:cs typeface="ＭＳ Ｐゴシック"/>
            </a:rPr>
          </a:br>
          <a:r>
            <a:rPr kumimoji="1" lang="ja-JP" altLang="en-US" sz="2000" kern="1200" dirty="0">
              <a:latin typeface="ＭＳ Ｐゴシック"/>
              <a:ea typeface="ＭＳ Ｐゴシック"/>
              <a:cs typeface="ＭＳ Ｐゴシック"/>
            </a:rPr>
            <a:t>低活用 </a:t>
          </a:r>
          <a:endParaRPr lang="ja-JP" altLang="en-US" sz="2000" kern="1200" dirty="0">
            <a:latin typeface="ＭＳ Ｐゴシック"/>
            <a:ea typeface="ＭＳ Ｐゴシック"/>
            <a:cs typeface="ＭＳ Ｐゴシック"/>
          </a:endParaRPr>
        </a:p>
      </dsp:txBody>
      <dsp:txXfrm>
        <a:off x="0" y="2592288"/>
        <a:ext cx="1710189" cy="1026114"/>
      </dsp:txXfrm>
    </dsp:sp>
    <dsp:sp modelId="{70FF1A5D-9C5E-2E42-95AF-3294211A5723}">
      <dsp:nvSpPr>
        <dsp:cNvPr id="0" name=""/>
        <dsp:cNvSpPr/>
      </dsp:nvSpPr>
      <dsp:spPr>
        <a:xfrm>
          <a:off x="1881209" y="2592288"/>
          <a:ext cx="1710189" cy="102611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1" lang="ja-JP" altLang="en-US" sz="2000" kern="1200">
              <a:latin typeface="ＭＳ Ｐゴシック"/>
              <a:ea typeface="ＭＳ Ｐゴシック"/>
              <a:cs typeface="ＭＳ Ｐゴシック"/>
            </a:rPr>
            <a:t>業務への</a:t>
          </a:r>
          <a:br>
            <a:rPr kumimoji="1" lang="ja-JP" altLang="en-US" sz="2000" kern="1200">
              <a:latin typeface="ＭＳ Ｐゴシック"/>
              <a:ea typeface="ＭＳ Ｐゴシック"/>
              <a:cs typeface="ＭＳ Ｐゴシック"/>
            </a:rPr>
          </a:br>
          <a:r>
            <a:rPr kumimoji="1" lang="ja-JP" altLang="en-US" sz="2000" kern="1200">
              <a:latin typeface="ＭＳ Ｐゴシック"/>
              <a:ea typeface="ＭＳ Ｐゴシック"/>
              <a:cs typeface="ＭＳ Ｐゴシック"/>
            </a:rPr>
            <a:t>適性 </a:t>
          </a:r>
          <a:endParaRPr lang="ja-JP" altLang="en-US" sz="2000" kern="1200" dirty="0">
            <a:latin typeface="ＭＳ Ｐゴシック"/>
            <a:ea typeface="ＭＳ Ｐゴシック"/>
            <a:cs typeface="ＭＳ Ｐゴシック"/>
          </a:endParaRPr>
        </a:p>
      </dsp:txBody>
      <dsp:txXfrm>
        <a:off x="1881209" y="2592288"/>
        <a:ext cx="1710189" cy="1026114"/>
      </dsp:txXfrm>
    </dsp:sp>
    <dsp:sp modelId="{C19450EA-0B49-6A46-814A-12007A355D73}">
      <dsp:nvSpPr>
        <dsp:cNvPr id="0" name=""/>
        <dsp:cNvSpPr/>
      </dsp:nvSpPr>
      <dsp:spPr>
        <a:xfrm>
          <a:off x="3762418" y="2592288"/>
          <a:ext cx="1710189" cy="102611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1" lang="ja-JP" altLang="en-US" sz="2000" kern="1200">
              <a:latin typeface="ＭＳ Ｐゴシック"/>
              <a:ea typeface="ＭＳ Ｐゴシック"/>
              <a:cs typeface="ＭＳ Ｐゴシック"/>
            </a:rPr>
            <a:t>働きがいの</a:t>
          </a:r>
          <a:br>
            <a:rPr kumimoji="1" lang="ja-JP" altLang="en-US" sz="2000" kern="1200">
              <a:latin typeface="ＭＳ Ｐゴシック"/>
              <a:ea typeface="ＭＳ Ｐゴシック"/>
              <a:cs typeface="ＭＳ Ｐゴシック"/>
            </a:rPr>
          </a:br>
          <a:r>
            <a:rPr kumimoji="1" lang="ja-JP" altLang="en-US" sz="2000" kern="1200">
              <a:latin typeface="ＭＳ Ｐゴシック"/>
              <a:ea typeface="ＭＳ Ｐゴシック"/>
              <a:cs typeface="ＭＳ Ｐゴシック"/>
            </a:rPr>
            <a:t>無さ</a:t>
          </a:r>
          <a:endParaRPr lang="ja-JP" altLang="en-US" sz="2000" kern="1200" dirty="0">
            <a:latin typeface="ＭＳ Ｐゴシック"/>
            <a:ea typeface="ＭＳ Ｐゴシック"/>
            <a:cs typeface="ＭＳ Ｐゴシック"/>
          </a:endParaRPr>
        </a:p>
      </dsp:txBody>
      <dsp:txXfrm>
        <a:off x="3762418" y="2592288"/>
        <a:ext cx="1710189" cy="1026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B3B8D-0936-354A-B791-FE725C8C49AC}">
      <dsp:nvSpPr>
        <dsp:cNvPr id="0" name=""/>
        <dsp:cNvSpPr/>
      </dsp:nvSpPr>
      <dsp:spPr>
        <a:xfrm rot="5400000">
          <a:off x="3385200" y="-1099647"/>
          <a:ext cx="1259930" cy="3778979"/>
        </a:xfrm>
        <a:prstGeom prst="round2Same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ＭＳ Ｐゴシック"/>
              <a:ea typeface="ＭＳ Ｐゴシック"/>
              <a:cs typeface="ＭＳ Ｐゴシック"/>
            </a:rPr>
            <a:t>遅刻、早退、欠勤が増える</a:t>
          </a:r>
        </a:p>
        <a:p>
          <a:pPr marL="171450" lvl="1" indent="-171450" algn="l" defTabSz="711200">
            <a:lnSpc>
              <a:spcPct val="90000"/>
            </a:lnSpc>
            <a:spcBef>
              <a:spcPct val="0"/>
            </a:spcBef>
            <a:spcAft>
              <a:spcPct val="15000"/>
            </a:spcAft>
            <a:buChar char="•"/>
          </a:pPr>
          <a:r>
            <a:rPr kumimoji="1" lang="ja-JP" altLang="en-US" sz="1600" kern="1200" dirty="0">
              <a:latin typeface="ＭＳ Ｐゴシック"/>
              <a:ea typeface="ＭＳ Ｐゴシック"/>
              <a:cs typeface="ＭＳ Ｐゴシック"/>
            </a:rPr>
            <a:t>無断欠勤（休む日の連絡が遅い）</a:t>
          </a:r>
        </a:p>
        <a:p>
          <a:pPr marL="171450" lvl="1" indent="-171450" algn="l" defTabSz="711200">
            <a:lnSpc>
              <a:spcPct val="90000"/>
            </a:lnSpc>
            <a:spcBef>
              <a:spcPct val="0"/>
            </a:spcBef>
            <a:spcAft>
              <a:spcPct val="15000"/>
            </a:spcAft>
            <a:buChar char="•"/>
          </a:pPr>
          <a:r>
            <a:rPr kumimoji="1" lang="ja-JP" altLang="en-US" sz="1600" kern="1200" dirty="0">
              <a:latin typeface="ＭＳ Ｐゴシック"/>
              <a:ea typeface="ＭＳ Ｐゴシック"/>
              <a:cs typeface="ＭＳ Ｐゴシック"/>
            </a:rPr>
            <a:t>残業や休出が不釣合いに増える</a:t>
          </a:r>
        </a:p>
      </dsp:txBody>
      <dsp:txXfrm rot="-5400000">
        <a:off x="2125676" y="221382"/>
        <a:ext cx="3717474" cy="1136920"/>
      </dsp:txXfrm>
    </dsp:sp>
    <dsp:sp modelId="{0BB6AE5B-F511-A941-B8B7-EBA561CC29EE}">
      <dsp:nvSpPr>
        <dsp:cNvPr id="0" name=""/>
        <dsp:cNvSpPr/>
      </dsp:nvSpPr>
      <dsp:spPr>
        <a:xfrm>
          <a:off x="0" y="2386"/>
          <a:ext cx="2125676" cy="1574913"/>
        </a:xfrm>
        <a:prstGeom prst="round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1" lang="ja-JP" altLang="en-US" sz="2400" b="0" kern="1200" dirty="0">
              <a:latin typeface="ＭＳ Ｐゴシック"/>
              <a:ea typeface="ＭＳ Ｐゴシック"/>
              <a:cs typeface="ＭＳ Ｐゴシック"/>
            </a:rPr>
            <a:t>勤怠の変化</a:t>
          </a:r>
        </a:p>
      </dsp:txBody>
      <dsp:txXfrm>
        <a:off x="76881" y="79267"/>
        <a:ext cx="1971914" cy="1421151"/>
      </dsp:txXfrm>
    </dsp:sp>
    <dsp:sp modelId="{B345A0C5-1303-9449-98B0-A4A05EB201B6}">
      <dsp:nvSpPr>
        <dsp:cNvPr id="0" name=""/>
        <dsp:cNvSpPr/>
      </dsp:nvSpPr>
      <dsp:spPr>
        <a:xfrm rot="5400000">
          <a:off x="3385200" y="554011"/>
          <a:ext cx="1259930" cy="3778979"/>
        </a:xfrm>
        <a:prstGeom prst="round2SameRect">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ＭＳ Ｐゴシック"/>
              <a:ea typeface="ＭＳ Ｐゴシック"/>
              <a:cs typeface="ＭＳ Ｐゴシック"/>
            </a:rPr>
            <a:t>仕事の能率が悪くなる</a:t>
          </a:r>
        </a:p>
        <a:p>
          <a:pPr marL="171450" lvl="1" indent="-171450" algn="l" defTabSz="711200">
            <a:lnSpc>
              <a:spcPct val="90000"/>
            </a:lnSpc>
            <a:spcBef>
              <a:spcPct val="0"/>
            </a:spcBef>
            <a:spcAft>
              <a:spcPct val="15000"/>
            </a:spcAft>
            <a:buChar char="•"/>
          </a:pPr>
          <a:r>
            <a:rPr kumimoji="1" lang="ja-JP" altLang="en-US" sz="1600" kern="1200" dirty="0">
              <a:latin typeface="ＭＳ Ｐゴシック"/>
              <a:ea typeface="ＭＳ Ｐゴシック"/>
              <a:cs typeface="ＭＳ Ｐゴシック"/>
            </a:rPr>
            <a:t>業務の結果がなかなか出てこない</a:t>
          </a:r>
        </a:p>
        <a:p>
          <a:pPr marL="171450" lvl="1" indent="-171450" algn="l" defTabSz="711200">
            <a:lnSpc>
              <a:spcPct val="90000"/>
            </a:lnSpc>
            <a:spcBef>
              <a:spcPct val="0"/>
            </a:spcBef>
            <a:spcAft>
              <a:spcPct val="15000"/>
            </a:spcAft>
            <a:buChar char="•"/>
          </a:pPr>
          <a:r>
            <a:rPr kumimoji="1" lang="ja-JP" altLang="en-US" sz="1600" kern="1200" dirty="0">
              <a:latin typeface="ＭＳ Ｐゴシック"/>
              <a:ea typeface="ＭＳ Ｐゴシック"/>
              <a:cs typeface="ＭＳ Ｐゴシック"/>
            </a:rPr>
            <a:t>報告や相談、職場での会話が減る</a:t>
          </a:r>
        </a:p>
      </dsp:txBody>
      <dsp:txXfrm rot="-5400000">
        <a:off x="2125676" y="1875041"/>
        <a:ext cx="3717474" cy="1136920"/>
      </dsp:txXfrm>
    </dsp:sp>
    <dsp:sp modelId="{BAC1E738-008C-8D46-81A6-5A0D0368DD72}">
      <dsp:nvSpPr>
        <dsp:cNvPr id="0" name=""/>
        <dsp:cNvSpPr/>
      </dsp:nvSpPr>
      <dsp:spPr>
        <a:xfrm>
          <a:off x="0" y="1656044"/>
          <a:ext cx="2125676" cy="1574913"/>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1" lang="ja-JP" altLang="en-US" sz="2400" b="0" kern="1200" dirty="0">
              <a:latin typeface="ＭＳ Ｐゴシック"/>
              <a:ea typeface="ＭＳ Ｐゴシック"/>
              <a:cs typeface="ＭＳ Ｐゴシック"/>
            </a:rPr>
            <a:t>仕事・業務効率の変化</a:t>
          </a:r>
        </a:p>
      </dsp:txBody>
      <dsp:txXfrm>
        <a:off x="76881" y="1732925"/>
        <a:ext cx="1971914" cy="1421151"/>
      </dsp:txXfrm>
    </dsp:sp>
    <dsp:sp modelId="{708FA3F4-B837-B34E-A49E-BA26FB281AC5}">
      <dsp:nvSpPr>
        <dsp:cNvPr id="0" name=""/>
        <dsp:cNvSpPr/>
      </dsp:nvSpPr>
      <dsp:spPr>
        <a:xfrm rot="5400000">
          <a:off x="3385200" y="2207670"/>
          <a:ext cx="1259930" cy="3778979"/>
        </a:xfrm>
        <a:prstGeom prst="round2Same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ＭＳ Ｐゴシック"/>
              <a:ea typeface="ＭＳ Ｐゴシック"/>
              <a:cs typeface="ＭＳ Ｐゴシック"/>
            </a:rPr>
            <a:t>表情や動作に元気がなくなる</a:t>
          </a:r>
        </a:p>
        <a:p>
          <a:pPr marL="171450" lvl="1" indent="-171450" algn="l" defTabSz="711200">
            <a:lnSpc>
              <a:spcPct val="90000"/>
            </a:lnSpc>
            <a:spcBef>
              <a:spcPct val="0"/>
            </a:spcBef>
            <a:spcAft>
              <a:spcPct val="15000"/>
            </a:spcAft>
            <a:buChar char="•"/>
          </a:pPr>
          <a:r>
            <a:rPr kumimoji="1" lang="ja-JP" altLang="en-US" sz="1600" kern="1200" dirty="0">
              <a:latin typeface="ＭＳ Ｐゴシック"/>
              <a:ea typeface="ＭＳ Ｐゴシック"/>
              <a:cs typeface="ＭＳ Ｐゴシック"/>
            </a:rPr>
            <a:t>不自然な言動が目立つ</a:t>
          </a:r>
        </a:p>
        <a:p>
          <a:pPr marL="171450" lvl="1" indent="-171450" algn="l" defTabSz="711200">
            <a:lnSpc>
              <a:spcPct val="90000"/>
            </a:lnSpc>
            <a:spcBef>
              <a:spcPct val="0"/>
            </a:spcBef>
            <a:spcAft>
              <a:spcPct val="15000"/>
            </a:spcAft>
            <a:buChar char="•"/>
          </a:pPr>
          <a:r>
            <a:rPr kumimoji="1" lang="ja-JP" altLang="en-US" sz="1600" kern="1200" dirty="0">
              <a:latin typeface="ＭＳ Ｐゴシック"/>
              <a:ea typeface="ＭＳ Ｐゴシック"/>
              <a:cs typeface="ＭＳ Ｐゴシック"/>
            </a:rPr>
            <a:t>ミスや事故が目立つ</a:t>
          </a:r>
        </a:p>
        <a:p>
          <a:pPr marL="171450" lvl="1" indent="-171450" algn="l" defTabSz="711200">
            <a:lnSpc>
              <a:spcPct val="90000"/>
            </a:lnSpc>
            <a:spcBef>
              <a:spcPct val="0"/>
            </a:spcBef>
            <a:spcAft>
              <a:spcPct val="15000"/>
            </a:spcAft>
            <a:buChar char="•"/>
          </a:pPr>
          <a:r>
            <a:rPr kumimoji="1" lang="ja-JP" altLang="en-US" sz="1600" kern="1200" dirty="0">
              <a:latin typeface="ＭＳ Ｐゴシック"/>
              <a:ea typeface="ＭＳ Ｐゴシック"/>
              <a:cs typeface="ＭＳ Ｐゴシック"/>
            </a:rPr>
            <a:t>服装が乱れたり、不潔になる</a:t>
          </a:r>
        </a:p>
      </dsp:txBody>
      <dsp:txXfrm rot="-5400000">
        <a:off x="2125676" y="3528700"/>
        <a:ext cx="3717474" cy="1136920"/>
      </dsp:txXfrm>
    </dsp:sp>
    <dsp:sp modelId="{DF753EEB-0903-D741-82DA-07394D74E5EF}">
      <dsp:nvSpPr>
        <dsp:cNvPr id="0" name=""/>
        <dsp:cNvSpPr/>
      </dsp:nvSpPr>
      <dsp:spPr>
        <a:xfrm>
          <a:off x="0" y="3309703"/>
          <a:ext cx="2125676" cy="1574913"/>
        </a:xfrm>
        <a:prstGeom prst="round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1" lang="ja-JP" altLang="en-US" sz="2400" b="0" kern="1200" dirty="0">
              <a:latin typeface="ＭＳ Ｐゴシック"/>
              <a:ea typeface="ＭＳ Ｐゴシック"/>
              <a:cs typeface="ＭＳ Ｐゴシック"/>
            </a:rPr>
            <a:t>行動・様子</a:t>
          </a:r>
          <a:br>
            <a:rPr kumimoji="1" lang="ja-JP" altLang="en-US" sz="2400" b="0" kern="1200" dirty="0">
              <a:latin typeface="ＭＳ Ｐゴシック"/>
              <a:ea typeface="ＭＳ Ｐゴシック"/>
              <a:cs typeface="ＭＳ Ｐゴシック"/>
            </a:rPr>
          </a:br>
          <a:r>
            <a:rPr kumimoji="1" lang="ja-JP" altLang="en-US" sz="2400" b="0" kern="1200" dirty="0">
              <a:latin typeface="ＭＳ Ｐゴシック"/>
              <a:ea typeface="ＭＳ Ｐゴシック"/>
              <a:cs typeface="ＭＳ Ｐゴシック"/>
            </a:rPr>
            <a:t>の変化</a:t>
          </a:r>
        </a:p>
      </dsp:txBody>
      <dsp:txXfrm>
        <a:off x="76881" y="3386584"/>
        <a:ext cx="1971914" cy="1421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41152-27F3-4785-92CD-331424BF5B56}">
      <dsp:nvSpPr>
        <dsp:cNvPr id="0" name=""/>
        <dsp:cNvSpPr/>
      </dsp:nvSpPr>
      <dsp:spPr>
        <a:xfrm rot="5400000">
          <a:off x="3026412" y="-1877603"/>
          <a:ext cx="983921" cy="4988836"/>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20000"/>
            </a:lnSpc>
            <a:spcBef>
              <a:spcPct val="0"/>
            </a:spcBef>
            <a:spcAft>
              <a:spcPct val="15000"/>
            </a:spcAft>
            <a:buChar char="•"/>
          </a:pPr>
          <a:r>
            <a:rPr kumimoji="1" lang="ja-JP" altLang="en-US" sz="2000" kern="1200" dirty="0">
              <a:latin typeface="ＭＳ Ｐゴシック"/>
              <a:ea typeface="ＭＳ Ｐゴシック"/>
              <a:cs typeface="ＭＳ Ｐゴシック"/>
            </a:rPr>
            <a:t>とりあえず、仕事の調子を確認してみる。</a:t>
          </a:r>
          <a:br>
            <a:rPr kumimoji="1" lang="en-US" altLang="ja-JP" sz="2000" kern="1200" dirty="0">
              <a:latin typeface="ＭＳ Ｐゴシック"/>
              <a:ea typeface="ＭＳ Ｐゴシック"/>
              <a:cs typeface="ＭＳ Ｐゴシック"/>
            </a:rPr>
          </a:br>
          <a:r>
            <a:rPr kumimoji="1" lang="ja-JP" altLang="en-US" sz="2000" kern="1200" dirty="0">
              <a:latin typeface="ＭＳ Ｐゴシック"/>
              <a:ea typeface="ＭＳ Ｐゴシック"/>
              <a:cs typeface="ＭＳ Ｐゴシック"/>
            </a:rPr>
            <a:t>体調のことは触れないようにする。</a:t>
          </a:r>
        </a:p>
      </dsp:txBody>
      <dsp:txXfrm rot="-5400000">
        <a:off x="1023955" y="172885"/>
        <a:ext cx="4940805" cy="887859"/>
      </dsp:txXfrm>
    </dsp:sp>
    <dsp:sp modelId="{172F4528-6FDB-4429-9879-4A22A7784542}">
      <dsp:nvSpPr>
        <dsp:cNvPr id="0" name=""/>
        <dsp:cNvSpPr/>
      </dsp:nvSpPr>
      <dsp:spPr>
        <a:xfrm>
          <a:off x="0" y="1863"/>
          <a:ext cx="1023571" cy="122990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20000"/>
            </a:lnSpc>
            <a:spcBef>
              <a:spcPct val="0"/>
            </a:spcBef>
            <a:spcAft>
              <a:spcPct val="35000"/>
            </a:spcAft>
            <a:buNone/>
          </a:pPr>
          <a:r>
            <a:rPr lang="en-US" altLang="ja-JP" sz="4800" kern="1200" dirty="0">
              <a:latin typeface="ＭＳ Ｐゴシック"/>
              <a:ea typeface="ＭＳ Ｐゴシック"/>
              <a:cs typeface="ＭＳ Ｐゴシック"/>
            </a:rPr>
            <a:t>A</a:t>
          </a:r>
          <a:endParaRPr kumimoji="1" lang="ja-JP" altLang="en-US" sz="4800" kern="1200" dirty="0">
            <a:latin typeface="ＭＳ Ｐゴシック"/>
            <a:ea typeface="ＭＳ Ｐゴシック"/>
            <a:cs typeface="ＭＳ Ｐゴシック"/>
          </a:endParaRPr>
        </a:p>
      </dsp:txBody>
      <dsp:txXfrm>
        <a:off x="49967" y="51830"/>
        <a:ext cx="923637" cy="1129968"/>
      </dsp:txXfrm>
    </dsp:sp>
    <dsp:sp modelId="{FF139BB1-27CB-42F9-85E7-6E8C1431C498}">
      <dsp:nvSpPr>
        <dsp:cNvPr id="0" name=""/>
        <dsp:cNvSpPr/>
      </dsp:nvSpPr>
      <dsp:spPr>
        <a:xfrm rot="5400000">
          <a:off x="3026412" y="-586206"/>
          <a:ext cx="983921" cy="4988836"/>
        </a:xfrm>
        <a:prstGeom prst="round2SameRect">
          <a:avLst/>
        </a:prstGeom>
        <a:solidFill>
          <a:schemeClr val="accent4">
            <a:tint val="40000"/>
            <a:alpha val="90000"/>
            <a:hueOff val="-1972855"/>
            <a:satOff val="11079"/>
            <a:lumOff val="704"/>
            <a:alphaOff val="0"/>
          </a:schemeClr>
        </a:solidFill>
        <a:ln w="1905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20000"/>
            </a:lnSpc>
            <a:spcBef>
              <a:spcPct val="0"/>
            </a:spcBef>
            <a:spcAft>
              <a:spcPct val="15000"/>
            </a:spcAft>
            <a:buChar char="•"/>
          </a:pPr>
          <a:r>
            <a:rPr lang="ja-JP" altLang="en-US" sz="2000" kern="1200" dirty="0">
              <a:latin typeface="ＭＳ Ｐゴシック"/>
              <a:ea typeface="ＭＳ Ｐゴシック"/>
              <a:cs typeface="ＭＳ Ｐゴシック"/>
            </a:rPr>
            <a:t>単刀直入に「メンタル不調かもしれないから、病院に行きなさい」と指示する。</a:t>
          </a:r>
        </a:p>
      </dsp:txBody>
      <dsp:txXfrm rot="-5400000">
        <a:off x="1023955" y="1464282"/>
        <a:ext cx="4940805" cy="887859"/>
      </dsp:txXfrm>
    </dsp:sp>
    <dsp:sp modelId="{A0AEC5E9-F130-46A5-ADD0-A1C6A315C5E2}">
      <dsp:nvSpPr>
        <dsp:cNvPr id="0" name=""/>
        <dsp:cNvSpPr/>
      </dsp:nvSpPr>
      <dsp:spPr>
        <a:xfrm>
          <a:off x="0" y="1293260"/>
          <a:ext cx="1023571" cy="1229902"/>
        </a:xfrm>
        <a:prstGeom prst="roundRect">
          <a:avLst/>
        </a:prstGeom>
        <a:solidFill>
          <a:schemeClr val="accent4">
            <a:hueOff val="-2232385"/>
            <a:satOff val="13449"/>
            <a:lumOff val="1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20000"/>
            </a:lnSpc>
            <a:spcBef>
              <a:spcPct val="0"/>
            </a:spcBef>
            <a:spcAft>
              <a:spcPct val="35000"/>
            </a:spcAft>
            <a:buNone/>
          </a:pPr>
          <a:r>
            <a:rPr lang="en-US" altLang="ja-JP" sz="4800" kern="1200" dirty="0">
              <a:latin typeface="ＭＳ Ｐゴシック"/>
              <a:ea typeface="ＭＳ Ｐゴシック"/>
              <a:cs typeface="ＭＳ Ｐゴシック"/>
            </a:rPr>
            <a:t>B</a:t>
          </a:r>
          <a:endParaRPr lang="ja-JP" altLang="ja-JP" sz="4800" kern="1200" dirty="0">
            <a:latin typeface="ＭＳ Ｐゴシック"/>
            <a:ea typeface="ＭＳ Ｐゴシック"/>
            <a:cs typeface="ＭＳ Ｐゴシック"/>
          </a:endParaRPr>
        </a:p>
      </dsp:txBody>
      <dsp:txXfrm>
        <a:off x="49967" y="1343227"/>
        <a:ext cx="923637" cy="1129968"/>
      </dsp:txXfrm>
    </dsp:sp>
    <dsp:sp modelId="{6952874C-D015-4F6A-8942-8E70FCBA0985}">
      <dsp:nvSpPr>
        <dsp:cNvPr id="0" name=""/>
        <dsp:cNvSpPr/>
      </dsp:nvSpPr>
      <dsp:spPr>
        <a:xfrm rot="5400000">
          <a:off x="3026412" y="705191"/>
          <a:ext cx="983921" cy="4988836"/>
        </a:xfrm>
        <a:prstGeom prst="round2SameRect">
          <a:avLst/>
        </a:prstGeom>
        <a:solidFill>
          <a:schemeClr val="accent4">
            <a:tint val="40000"/>
            <a:alpha val="90000"/>
            <a:hueOff val="-3945710"/>
            <a:satOff val="22157"/>
            <a:lumOff val="1408"/>
            <a:alphaOff val="0"/>
          </a:schemeClr>
        </a:solidFill>
        <a:ln w="1905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20000"/>
            </a:lnSpc>
            <a:spcBef>
              <a:spcPct val="0"/>
            </a:spcBef>
            <a:spcAft>
              <a:spcPct val="15000"/>
            </a:spcAft>
            <a:buChar char="•"/>
          </a:pPr>
          <a:r>
            <a:rPr lang="ja-JP" altLang="en-US" sz="2000" kern="1200" dirty="0">
              <a:latin typeface="ＭＳ Ｐゴシック"/>
              <a:ea typeface="ＭＳ Ｐゴシック"/>
              <a:cs typeface="ＭＳ Ｐゴシック"/>
            </a:rPr>
            <a:t>上司の気づいた「いつもと違う変化」を指摘した後、本人の話をきく。</a:t>
          </a:r>
        </a:p>
      </dsp:txBody>
      <dsp:txXfrm rot="-5400000">
        <a:off x="1023955" y="2755680"/>
        <a:ext cx="4940805" cy="887859"/>
      </dsp:txXfrm>
    </dsp:sp>
    <dsp:sp modelId="{1D6210AB-3555-4CC6-9D30-AB399EBD8918}">
      <dsp:nvSpPr>
        <dsp:cNvPr id="0" name=""/>
        <dsp:cNvSpPr/>
      </dsp:nvSpPr>
      <dsp:spPr>
        <a:xfrm>
          <a:off x="0" y="2584658"/>
          <a:ext cx="1023571" cy="1229902"/>
        </a:xfrm>
        <a:prstGeom prst="roundRect">
          <a:avLst/>
        </a:prstGeom>
        <a:solidFill>
          <a:schemeClr val="accent4">
            <a:hueOff val="-4464770"/>
            <a:satOff val="26899"/>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20000"/>
            </a:lnSpc>
            <a:spcBef>
              <a:spcPct val="0"/>
            </a:spcBef>
            <a:spcAft>
              <a:spcPct val="35000"/>
            </a:spcAft>
            <a:buNone/>
          </a:pPr>
          <a:r>
            <a:rPr lang="en-US" altLang="ja-JP" sz="4800" kern="1200" dirty="0">
              <a:latin typeface="ＭＳ Ｐゴシック"/>
              <a:ea typeface="ＭＳ Ｐゴシック"/>
              <a:cs typeface="ＭＳ Ｐゴシック"/>
            </a:rPr>
            <a:t>C</a:t>
          </a:r>
          <a:endParaRPr lang="ja-JP" altLang="ja-JP" sz="4800" kern="1200" dirty="0">
            <a:latin typeface="ＭＳ Ｐゴシック"/>
            <a:ea typeface="ＭＳ Ｐゴシック"/>
            <a:cs typeface="ＭＳ Ｐゴシック"/>
          </a:endParaRPr>
        </a:p>
      </dsp:txBody>
      <dsp:txXfrm>
        <a:off x="49967" y="2634625"/>
        <a:ext cx="923637" cy="1129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2874C-D015-4F6A-8942-8E70FCBA0985}">
      <dsp:nvSpPr>
        <dsp:cNvPr id="0" name=""/>
        <dsp:cNvSpPr/>
      </dsp:nvSpPr>
      <dsp:spPr>
        <a:xfrm rot="5400000">
          <a:off x="2963078" y="-1789062"/>
          <a:ext cx="1152128" cy="5018285"/>
        </a:xfrm>
        <a:prstGeom prst="round2Same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30000"/>
            </a:lnSpc>
            <a:spcBef>
              <a:spcPct val="0"/>
            </a:spcBef>
            <a:spcAft>
              <a:spcPct val="15000"/>
            </a:spcAft>
            <a:buChar char="•"/>
          </a:pPr>
          <a:r>
            <a:rPr lang="ja-JP" altLang="en-US" sz="1800" kern="1200" dirty="0">
              <a:latin typeface="ＭＳ Ｐゴシック"/>
              <a:ea typeface="ＭＳ Ｐゴシック"/>
              <a:cs typeface="ＭＳ Ｐゴシック"/>
            </a:rPr>
            <a:t>上司の気づいた「いつもと違う変化」を指摘した後、本人の話をきく。</a:t>
          </a:r>
        </a:p>
      </dsp:txBody>
      <dsp:txXfrm rot="-5400000">
        <a:off x="1030000" y="200258"/>
        <a:ext cx="4962043" cy="1039644"/>
      </dsp:txXfrm>
    </dsp:sp>
    <dsp:sp modelId="{1D6210AB-3555-4CC6-9D30-AB399EBD8918}">
      <dsp:nvSpPr>
        <dsp:cNvPr id="0" name=""/>
        <dsp:cNvSpPr/>
      </dsp:nvSpPr>
      <dsp:spPr>
        <a:xfrm>
          <a:off x="0" y="0"/>
          <a:ext cx="1029613" cy="14401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altLang="ja-JP" sz="4400" kern="1200" dirty="0">
              <a:latin typeface="ＭＳ Ｐゴシック"/>
              <a:ea typeface="ＭＳ Ｐゴシック"/>
              <a:cs typeface="ＭＳ Ｐゴシック"/>
            </a:rPr>
            <a:t>C</a:t>
          </a:r>
          <a:endParaRPr lang="ja-JP" altLang="ja-JP" sz="4400" kern="1200" dirty="0">
            <a:latin typeface="ＭＳ Ｐゴシック"/>
            <a:ea typeface="ＭＳ Ｐゴシック"/>
            <a:cs typeface="ＭＳ Ｐゴシック"/>
          </a:endParaRPr>
        </a:p>
      </dsp:txBody>
      <dsp:txXfrm>
        <a:off x="50262" y="50262"/>
        <a:ext cx="929089" cy="13396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41152-27F3-4785-92CD-331424BF5B56}">
      <dsp:nvSpPr>
        <dsp:cNvPr id="0" name=""/>
        <dsp:cNvSpPr/>
      </dsp:nvSpPr>
      <dsp:spPr>
        <a:xfrm rot="5400000">
          <a:off x="3026412" y="-1877603"/>
          <a:ext cx="983921" cy="498883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30000"/>
            </a:lnSpc>
            <a:spcBef>
              <a:spcPct val="0"/>
            </a:spcBef>
            <a:spcAft>
              <a:spcPct val="15000"/>
            </a:spcAft>
            <a:buChar char="•"/>
          </a:pPr>
          <a:r>
            <a:rPr kumimoji="1" lang="ja-JP" altLang="en-US" sz="2000" kern="1200" dirty="0">
              <a:latin typeface="ＭＳ Ｐゴシック"/>
              <a:ea typeface="ＭＳ Ｐゴシック"/>
              <a:cs typeface="ＭＳ Ｐゴシック"/>
            </a:rPr>
            <a:t>「大丈夫なはずがないだろう。ちゃんと話してくれないか」と、もう一押しする。</a:t>
          </a:r>
        </a:p>
      </dsp:txBody>
      <dsp:txXfrm rot="-5400000">
        <a:off x="1023955" y="172885"/>
        <a:ext cx="4940805" cy="887859"/>
      </dsp:txXfrm>
    </dsp:sp>
    <dsp:sp modelId="{172F4528-6FDB-4429-9879-4A22A7784542}">
      <dsp:nvSpPr>
        <dsp:cNvPr id="0" name=""/>
        <dsp:cNvSpPr/>
      </dsp:nvSpPr>
      <dsp:spPr>
        <a:xfrm>
          <a:off x="0" y="1863"/>
          <a:ext cx="1023571" cy="122990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30000"/>
            </a:lnSpc>
            <a:spcBef>
              <a:spcPct val="0"/>
            </a:spcBef>
            <a:spcAft>
              <a:spcPct val="35000"/>
            </a:spcAft>
            <a:buNone/>
          </a:pPr>
          <a:r>
            <a:rPr lang="en-US" altLang="ja-JP" sz="4800" kern="1200" dirty="0">
              <a:latin typeface="ＭＳ Ｐゴシック"/>
              <a:ea typeface="ＭＳ Ｐゴシック"/>
              <a:cs typeface="ＭＳ Ｐゴシック"/>
            </a:rPr>
            <a:t>A</a:t>
          </a:r>
          <a:endParaRPr kumimoji="1" lang="ja-JP" altLang="en-US" sz="4800" kern="1200" dirty="0">
            <a:latin typeface="ＭＳ Ｐゴシック"/>
            <a:ea typeface="ＭＳ Ｐゴシック"/>
            <a:cs typeface="ＭＳ Ｐゴシック"/>
          </a:endParaRPr>
        </a:p>
      </dsp:txBody>
      <dsp:txXfrm>
        <a:off x="49967" y="51830"/>
        <a:ext cx="923637" cy="1129968"/>
      </dsp:txXfrm>
    </dsp:sp>
    <dsp:sp modelId="{FF139BB1-27CB-42F9-85E7-6E8C1431C498}">
      <dsp:nvSpPr>
        <dsp:cNvPr id="0" name=""/>
        <dsp:cNvSpPr/>
      </dsp:nvSpPr>
      <dsp:spPr>
        <a:xfrm rot="5400000">
          <a:off x="3026412" y="-586206"/>
          <a:ext cx="983921" cy="4988836"/>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30000"/>
            </a:lnSpc>
            <a:spcBef>
              <a:spcPct val="0"/>
            </a:spcBef>
            <a:spcAft>
              <a:spcPct val="15000"/>
            </a:spcAft>
            <a:buChar char="•"/>
          </a:pPr>
          <a:r>
            <a:rPr lang="ja-JP" altLang="en-US" sz="2000" kern="1200" dirty="0">
              <a:latin typeface="ＭＳ Ｐゴシック"/>
              <a:ea typeface="ＭＳ Ｐゴシック"/>
              <a:cs typeface="ＭＳ Ｐゴシック"/>
            </a:rPr>
            <a:t>それ以上は何も言えない。自分から相談に来るまで、慎重に様子を観察する。</a:t>
          </a:r>
        </a:p>
      </dsp:txBody>
      <dsp:txXfrm rot="-5400000">
        <a:off x="1023955" y="1464282"/>
        <a:ext cx="4940805" cy="887859"/>
      </dsp:txXfrm>
    </dsp:sp>
    <dsp:sp modelId="{A0AEC5E9-F130-46A5-ADD0-A1C6A315C5E2}">
      <dsp:nvSpPr>
        <dsp:cNvPr id="0" name=""/>
        <dsp:cNvSpPr/>
      </dsp:nvSpPr>
      <dsp:spPr>
        <a:xfrm>
          <a:off x="0" y="1293260"/>
          <a:ext cx="1023571" cy="122990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30000"/>
            </a:lnSpc>
            <a:spcBef>
              <a:spcPct val="0"/>
            </a:spcBef>
            <a:spcAft>
              <a:spcPct val="35000"/>
            </a:spcAft>
            <a:buNone/>
          </a:pPr>
          <a:r>
            <a:rPr lang="en-US" altLang="ja-JP" sz="4800" kern="1200" dirty="0">
              <a:latin typeface="ＭＳ Ｐゴシック"/>
              <a:ea typeface="ＭＳ Ｐゴシック"/>
              <a:cs typeface="ＭＳ Ｐゴシック"/>
            </a:rPr>
            <a:t>B</a:t>
          </a:r>
          <a:endParaRPr lang="ja-JP" altLang="ja-JP" sz="4800" kern="1200" dirty="0">
            <a:latin typeface="ＭＳ Ｐゴシック"/>
            <a:ea typeface="ＭＳ Ｐゴシック"/>
            <a:cs typeface="ＭＳ Ｐゴシック"/>
          </a:endParaRPr>
        </a:p>
      </dsp:txBody>
      <dsp:txXfrm>
        <a:off x="49967" y="1343227"/>
        <a:ext cx="923637" cy="1129968"/>
      </dsp:txXfrm>
    </dsp:sp>
    <dsp:sp modelId="{6952874C-D015-4F6A-8942-8E70FCBA0985}">
      <dsp:nvSpPr>
        <dsp:cNvPr id="0" name=""/>
        <dsp:cNvSpPr/>
      </dsp:nvSpPr>
      <dsp:spPr>
        <a:xfrm rot="5400000">
          <a:off x="3026412" y="705191"/>
          <a:ext cx="983921" cy="4988836"/>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30000"/>
            </a:lnSpc>
            <a:spcBef>
              <a:spcPct val="0"/>
            </a:spcBef>
            <a:spcAft>
              <a:spcPct val="15000"/>
            </a:spcAft>
            <a:buChar char="•"/>
          </a:pPr>
          <a:r>
            <a:rPr lang="ja-JP" altLang="en-US" sz="2000" kern="1200" dirty="0">
              <a:latin typeface="ＭＳ Ｐゴシック"/>
              <a:ea typeface="ＭＳ Ｐゴシック"/>
              <a:cs typeface="ＭＳ Ｐゴシック"/>
            </a:rPr>
            <a:t>その場は深追いせず、もう１週間くらい様子を見て、もう一度声をかけてみる。</a:t>
          </a:r>
        </a:p>
      </dsp:txBody>
      <dsp:txXfrm rot="-5400000">
        <a:off x="1023955" y="2755680"/>
        <a:ext cx="4940805" cy="887859"/>
      </dsp:txXfrm>
    </dsp:sp>
    <dsp:sp modelId="{1D6210AB-3555-4CC6-9D30-AB399EBD8918}">
      <dsp:nvSpPr>
        <dsp:cNvPr id="0" name=""/>
        <dsp:cNvSpPr/>
      </dsp:nvSpPr>
      <dsp:spPr>
        <a:xfrm>
          <a:off x="0" y="2584658"/>
          <a:ext cx="1023571" cy="122990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30000"/>
            </a:lnSpc>
            <a:spcBef>
              <a:spcPct val="0"/>
            </a:spcBef>
            <a:spcAft>
              <a:spcPct val="35000"/>
            </a:spcAft>
            <a:buNone/>
          </a:pPr>
          <a:r>
            <a:rPr lang="en-US" altLang="ja-JP" sz="4800" kern="1200" dirty="0">
              <a:latin typeface="ＭＳ Ｐゴシック"/>
              <a:ea typeface="ＭＳ Ｐゴシック"/>
              <a:cs typeface="ＭＳ Ｐゴシック"/>
            </a:rPr>
            <a:t>C</a:t>
          </a:r>
          <a:endParaRPr lang="ja-JP" altLang="ja-JP" sz="4800" kern="1200" dirty="0">
            <a:latin typeface="ＭＳ Ｐゴシック"/>
            <a:ea typeface="ＭＳ Ｐゴシック"/>
            <a:cs typeface="ＭＳ Ｐゴシック"/>
          </a:endParaRPr>
        </a:p>
      </dsp:txBody>
      <dsp:txXfrm>
        <a:off x="49967" y="2634625"/>
        <a:ext cx="923637" cy="11299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2874C-D015-4F6A-8942-8E70FCBA0985}">
      <dsp:nvSpPr>
        <dsp:cNvPr id="0" name=""/>
        <dsp:cNvSpPr/>
      </dsp:nvSpPr>
      <dsp:spPr>
        <a:xfrm rot="5400000">
          <a:off x="2836680" y="-1699450"/>
          <a:ext cx="1152128" cy="4839060"/>
        </a:xfrm>
        <a:prstGeom prst="round2Same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30000"/>
            </a:lnSpc>
            <a:spcBef>
              <a:spcPct val="0"/>
            </a:spcBef>
            <a:spcAft>
              <a:spcPct val="15000"/>
            </a:spcAft>
            <a:buChar char="•"/>
          </a:pPr>
          <a:r>
            <a:rPr lang="ja-JP" altLang="en-US" sz="1800" kern="1200" dirty="0">
              <a:latin typeface="ＭＳ Ｐゴシック"/>
              <a:ea typeface="ＭＳ Ｐゴシック"/>
              <a:cs typeface="ＭＳ Ｐゴシック"/>
            </a:rPr>
            <a:t>その場は深追いせず、もう１週間くらい様子を見て、もう一度声をかけてみる。</a:t>
          </a:r>
        </a:p>
      </dsp:txBody>
      <dsp:txXfrm rot="-5400000">
        <a:off x="993214" y="200258"/>
        <a:ext cx="4782818" cy="1039644"/>
      </dsp:txXfrm>
    </dsp:sp>
    <dsp:sp modelId="{1D6210AB-3555-4CC6-9D30-AB399EBD8918}">
      <dsp:nvSpPr>
        <dsp:cNvPr id="0" name=""/>
        <dsp:cNvSpPr/>
      </dsp:nvSpPr>
      <dsp:spPr>
        <a:xfrm>
          <a:off x="0" y="0"/>
          <a:ext cx="992841" cy="14401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altLang="ja-JP" sz="4400" kern="1200" dirty="0">
              <a:latin typeface="ＭＳ Ｐゴシック"/>
              <a:ea typeface="ＭＳ Ｐゴシック"/>
              <a:cs typeface="ＭＳ Ｐゴシック"/>
            </a:rPr>
            <a:t>C</a:t>
          </a:r>
          <a:endParaRPr lang="ja-JP" altLang="ja-JP" sz="4400" kern="1200" dirty="0">
            <a:latin typeface="ＭＳ Ｐゴシック"/>
            <a:ea typeface="ＭＳ Ｐゴシック"/>
            <a:cs typeface="ＭＳ Ｐゴシック"/>
          </a:endParaRPr>
        </a:p>
      </dsp:txBody>
      <dsp:txXfrm>
        <a:off x="48467" y="48467"/>
        <a:ext cx="895907" cy="13432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41152-27F3-4785-92CD-331424BF5B56}">
      <dsp:nvSpPr>
        <dsp:cNvPr id="0" name=""/>
        <dsp:cNvSpPr/>
      </dsp:nvSpPr>
      <dsp:spPr>
        <a:xfrm rot="5400000">
          <a:off x="3026412" y="-1877603"/>
          <a:ext cx="983921" cy="498883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20000"/>
            </a:lnSpc>
            <a:spcBef>
              <a:spcPct val="0"/>
            </a:spcBef>
            <a:spcAft>
              <a:spcPct val="15000"/>
            </a:spcAft>
            <a:buChar char="•"/>
          </a:pPr>
          <a:r>
            <a:rPr kumimoji="1" lang="ja-JP" altLang="en-US" sz="2000" kern="1200" dirty="0">
              <a:latin typeface="ＭＳ Ｐゴシック"/>
              <a:ea typeface="ＭＳ Ｐゴシック"/>
              <a:cs typeface="ＭＳ Ｐゴシック"/>
            </a:rPr>
            <a:t>健康上の問題があるかもしれない</a:t>
          </a:r>
          <a:r>
            <a:rPr kumimoji="1" lang="ja-JP" altLang="en-US" sz="2000" kern="1200">
              <a:latin typeface="ＭＳ Ｐゴシック"/>
              <a:ea typeface="ＭＳ Ｐゴシック"/>
              <a:cs typeface="ＭＳ Ｐゴシック"/>
            </a:rPr>
            <a:t>ので、</a:t>
          </a:r>
          <a:br>
            <a:rPr kumimoji="1" lang="en-US" altLang="ja-JP" sz="2000" kern="1200" dirty="0">
              <a:latin typeface="ＭＳ Ｐゴシック"/>
              <a:ea typeface="ＭＳ Ｐゴシック"/>
              <a:cs typeface="ＭＳ Ｐゴシック"/>
            </a:rPr>
          </a:br>
          <a:r>
            <a:rPr kumimoji="1" lang="ja-JP" altLang="en-US" sz="2000" kern="1200">
              <a:latin typeface="ＭＳ Ｐゴシック"/>
              <a:ea typeface="ＭＳ Ｐゴシック"/>
              <a:cs typeface="ＭＳ Ｐゴシック"/>
            </a:rPr>
            <a:t>産業医</a:t>
          </a:r>
          <a:r>
            <a:rPr kumimoji="1" lang="ja-JP" altLang="en-US" sz="2000" kern="1200" dirty="0">
              <a:latin typeface="ＭＳ Ｐゴシック"/>
              <a:ea typeface="ＭＳ Ｐゴシック"/>
              <a:cs typeface="ＭＳ Ｐゴシック"/>
            </a:rPr>
            <a:t>などへの相談をすすめてみる。</a:t>
          </a:r>
        </a:p>
      </dsp:txBody>
      <dsp:txXfrm rot="-5400000">
        <a:off x="1023955" y="172885"/>
        <a:ext cx="4940805" cy="887859"/>
      </dsp:txXfrm>
    </dsp:sp>
    <dsp:sp modelId="{172F4528-6FDB-4429-9879-4A22A7784542}">
      <dsp:nvSpPr>
        <dsp:cNvPr id="0" name=""/>
        <dsp:cNvSpPr/>
      </dsp:nvSpPr>
      <dsp:spPr>
        <a:xfrm>
          <a:off x="0" y="1863"/>
          <a:ext cx="1023571" cy="122990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20000"/>
            </a:lnSpc>
            <a:spcBef>
              <a:spcPct val="0"/>
            </a:spcBef>
            <a:spcAft>
              <a:spcPct val="35000"/>
            </a:spcAft>
            <a:buNone/>
          </a:pPr>
          <a:r>
            <a:rPr lang="en-US" altLang="ja-JP" sz="4800" kern="1200" dirty="0">
              <a:latin typeface="ＭＳ Ｐゴシック"/>
              <a:ea typeface="ＭＳ Ｐゴシック"/>
              <a:cs typeface="ＭＳ Ｐゴシック"/>
            </a:rPr>
            <a:t>A</a:t>
          </a:r>
          <a:endParaRPr kumimoji="1" lang="ja-JP" altLang="en-US" sz="4800" kern="1200" dirty="0">
            <a:latin typeface="ＭＳ Ｐゴシック"/>
            <a:ea typeface="ＭＳ Ｐゴシック"/>
            <a:cs typeface="ＭＳ Ｐゴシック"/>
          </a:endParaRPr>
        </a:p>
      </dsp:txBody>
      <dsp:txXfrm>
        <a:off x="49967" y="51830"/>
        <a:ext cx="923637" cy="1129968"/>
      </dsp:txXfrm>
    </dsp:sp>
    <dsp:sp modelId="{FF139BB1-27CB-42F9-85E7-6E8C1431C498}">
      <dsp:nvSpPr>
        <dsp:cNvPr id="0" name=""/>
        <dsp:cNvSpPr/>
      </dsp:nvSpPr>
      <dsp:spPr>
        <a:xfrm rot="5400000">
          <a:off x="3026412" y="-586206"/>
          <a:ext cx="983921" cy="4988836"/>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20000"/>
            </a:lnSpc>
            <a:spcBef>
              <a:spcPct val="0"/>
            </a:spcBef>
            <a:spcAft>
              <a:spcPct val="15000"/>
            </a:spcAft>
            <a:buChar char="•"/>
          </a:pPr>
          <a:r>
            <a:rPr lang="ja-JP" altLang="en-US" sz="2000" kern="1200" dirty="0">
              <a:latin typeface="ＭＳ Ｐゴシック"/>
              <a:ea typeface="ＭＳ Ｐゴシック"/>
              <a:cs typeface="ＭＳ Ｐゴシック"/>
            </a:rPr>
            <a:t>仕事が負担のようなので、仕事の割り当てを減らして、しばらく様子を見る。</a:t>
          </a:r>
        </a:p>
      </dsp:txBody>
      <dsp:txXfrm rot="-5400000">
        <a:off x="1023955" y="1464282"/>
        <a:ext cx="4940805" cy="887859"/>
      </dsp:txXfrm>
    </dsp:sp>
    <dsp:sp modelId="{A0AEC5E9-F130-46A5-ADD0-A1C6A315C5E2}">
      <dsp:nvSpPr>
        <dsp:cNvPr id="0" name=""/>
        <dsp:cNvSpPr/>
      </dsp:nvSpPr>
      <dsp:spPr>
        <a:xfrm>
          <a:off x="0" y="1293260"/>
          <a:ext cx="1023571" cy="122990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20000"/>
            </a:lnSpc>
            <a:spcBef>
              <a:spcPct val="0"/>
            </a:spcBef>
            <a:spcAft>
              <a:spcPct val="35000"/>
            </a:spcAft>
            <a:buNone/>
          </a:pPr>
          <a:r>
            <a:rPr lang="en-US" altLang="ja-JP" sz="4800" kern="1200" dirty="0">
              <a:latin typeface="ＭＳ Ｐゴシック"/>
              <a:ea typeface="ＭＳ Ｐゴシック"/>
              <a:cs typeface="ＭＳ Ｐゴシック"/>
            </a:rPr>
            <a:t>B</a:t>
          </a:r>
          <a:endParaRPr lang="ja-JP" altLang="ja-JP" sz="4800" kern="1200" dirty="0">
            <a:latin typeface="ＭＳ Ｐゴシック"/>
            <a:ea typeface="ＭＳ Ｐゴシック"/>
            <a:cs typeface="ＭＳ Ｐゴシック"/>
          </a:endParaRPr>
        </a:p>
      </dsp:txBody>
      <dsp:txXfrm>
        <a:off x="49967" y="1343227"/>
        <a:ext cx="923637" cy="1129968"/>
      </dsp:txXfrm>
    </dsp:sp>
    <dsp:sp modelId="{6952874C-D015-4F6A-8942-8E70FCBA0985}">
      <dsp:nvSpPr>
        <dsp:cNvPr id="0" name=""/>
        <dsp:cNvSpPr/>
      </dsp:nvSpPr>
      <dsp:spPr>
        <a:xfrm rot="5400000">
          <a:off x="3026412" y="705191"/>
          <a:ext cx="983921" cy="4988836"/>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20000"/>
            </a:lnSpc>
            <a:spcBef>
              <a:spcPct val="0"/>
            </a:spcBef>
            <a:spcAft>
              <a:spcPct val="15000"/>
            </a:spcAft>
            <a:buChar char="•"/>
          </a:pPr>
          <a:r>
            <a:rPr lang="ja-JP" altLang="en-US" sz="2000" kern="1200" dirty="0">
              <a:latin typeface="ＭＳ Ｐゴシック"/>
              <a:ea typeface="ＭＳ Ｐゴシック"/>
              <a:cs typeface="ＭＳ Ｐゴシック"/>
            </a:rPr>
            <a:t>「仕事で悩んで眠れなくなることは誰にでもある」と、あまり悩まないよう励ます。</a:t>
          </a:r>
        </a:p>
      </dsp:txBody>
      <dsp:txXfrm rot="-5400000">
        <a:off x="1023955" y="2755680"/>
        <a:ext cx="4940805" cy="887859"/>
      </dsp:txXfrm>
    </dsp:sp>
    <dsp:sp modelId="{1D6210AB-3555-4CC6-9D30-AB399EBD8918}">
      <dsp:nvSpPr>
        <dsp:cNvPr id="0" name=""/>
        <dsp:cNvSpPr/>
      </dsp:nvSpPr>
      <dsp:spPr>
        <a:xfrm>
          <a:off x="0" y="2584658"/>
          <a:ext cx="1023571" cy="122990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120000"/>
            </a:lnSpc>
            <a:spcBef>
              <a:spcPct val="0"/>
            </a:spcBef>
            <a:spcAft>
              <a:spcPct val="35000"/>
            </a:spcAft>
            <a:buNone/>
          </a:pPr>
          <a:r>
            <a:rPr lang="en-US" altLang="ja-JP" sz="4800" kern="1200" dirty="0">
              <a:latin typeface="ＭＳ Ｐゴシック"/>
              <a:ea typeface="ＭＳ Ｐゴシック"/>
              <a:cs typeface="ＭＳ Ｐゴシック"/>
            </a:rPr>
            <a:t>C</a:t>
          </a:r>
          <a:endParaRPr lang="ja-JP" altLang="ja-JP" sz="4800" kern="1200" dirty="0">
            <a:latin typeface="ＭＳ Ｐゴシック"/>
            <a:ea typeface="ＭＳ Ｐゴシック"/>
            <a:cs typeface="ＭＳ Ｐゴシック"/>
          </a:endParaRPr>
        </a:p>
      </dsp:txBody>
      <dsp:txXfrm>
        <a:off x="49967" y="2634625"/>
        <a:ext cx="923637" cy="11299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C8078EDE-7A8A-40E1-A3A7-CA847A8906FD}" type="datetimeFigureOut">
              <a:rPr kumimoji="1" lang="ja-JP" altLang="en-US" smtClean="0"/>
              <a:pPr/>
              <a:t>2019/5/19</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EDBC56C8-32F5-40D6-B86B-E6F9895C8D84}" type="slidenum">
              <a:rPr kumimoji="1" lang="ja-JP" altLang="en-US" smtClean="0"/>
              <a:pPr/>
              <a:t>‹#›</a:t>
            </a:fld>
            <a:endParaRPr kumimoji="1" lang="ja-JP" altLang="en-US"/>
          </a:p>
        </p:txBody>
      </p:sp>
    </p:spTree>
    <p:extLst>
      <p:ext uri="{BB962C8B-B14F-4D97-AF65-F5344CB8AC3E}">
        <p14:creationId xmlns:p14="http://schemas.microsoft.com/office/powerpoint/2010/main" val="710095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36434857-C1F6-471F-BA99-35E2168096DE}" type="datetimeFigureOut">
              <a:rPr kumimoji="1" lang="ja-JP" altLang="en-US" smtClean="0"/>
              <a:pPr/>
              <a:t>2019/5/19</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DB841EA0-3BE9-4BB0-A69E-F06E0D680948}" type="slidenum">
              <a:rPr kumimoji="1" lang="ja-JP" altLang="en-US" smtClean="0"/>
              <a:pPr/>
              <a:t>‹#›</a:t>
            </a:fld>
            <a:endParaRPr kumimoji="1" lang="ja-JP" altLang="en-US"/>
          </a:p>
        </p:txBody>
      </p:sp>
    </p:spTree>
    <p:extLst>
      <p:ext uri="{BB962C8B-B14F-4D97-AF65-F5344CB8AC3E}">
        <p14:creationId xmlns:p14="http://schemas.microsoft.com/office/powerpoint/2010/main" val="39563772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B841EA0-3BE9-4BB0-A69E-F06E0D680948}" type="slidenum">
              <a:rPr kumimoji="1" lang="ja-JP" altLang="en-US" smtClean="0"/>
              <a:pPr/>
              <a:t>21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B841EA0-3BE9-4BB0-A69E-F06E0D680948}"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B841EA0-3BE9-4BB0-A69E-F06E0D680948}" type="slidenum">
              <a:rPr kumimoji="1" lang="ja-JP" altLang="en-US" smtClean="0"/>
              <a:pPr/>
              <a:t>41</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B841EA0-3BE9-4BB0-A69E-F06E0D680948}" type="slidenum">
              <a:rPr kumimoji="1" lang="ja-JP" altLang="en-US" smtClean="0"/>
              <a:pPr/>
              <a:t>50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2D6E7AC-8A1C-4040-BBE8-069D77325DB4}" type="datetimeFigureOut">
              <a:rPr kumimoji="1" lang="ja-JP" altLang="en-US" smtClean="0"/>
              <a:pPr/>
              <a:t>2019/5/19</a:t>
            </a:fld>
            <a:endParaRPr kumimoji="1" lang="ja-JP" altLang="en-US"/>
          </a:p>
        </p:txBody>
      </p:sp>
      <p:sp>
        <p:nvSpPr>
          <p:cNvPr id="17" name="フッター プレースホル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1" lang="ja-JP" altLang="en-US"/>
          </a:p>
        </p:txBody>
      </p:sp>
      <p:sp>
        <p:nvSpPr>
          <p:cNvPr id="29" name="スライド番号プレースホルダ 28"/>
          <p:cNvSpPr>
            <a:spLocks noGrp="1"/>
          </p:cNvSpPr>
          <p:nvPr>
            <p:ph type="sldNum" sz="quarter" idx="12"/>
          </p:nvPr>
        </p:nvSpPr>
        <p:spPr>
          <a:xfrm>
            <a:off x="8001000" y="228600"/>
            <a:ext cx="838200" cy="381000"/>
          </a:xfrm>
        </p:spPr>
        <p:txBody>
          <a:bodyPr/>
          <a:lstStyle>
            <a:lvl1pPr>
              <a:defRPr>
                <a:solidFill>
                  <a:schemeClr val="tx2"/>
                </a:solidFill>
              </a:defRPr>
            </a:lvl1pPr>
          </a:lstStyle>
          <a:p>
            <a:fld id="{0D62F13A-CCFC-4280-AC35-EB999C834C15}"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A2D6E7AC-8A1C-4040-BBE8-069D77325DB4}" type="datetimeFigureOut">
              <a:rPr kumimoji="1" lang="ja-JP" altLang="en-US" smtClean="0"/>
              <a:pPr/>
              <a:t>2019/5/19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D62F13A-CCFC-4280-AC35-EB999C834C15}"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609600"/>
            <a:ext cx="2057400" cy="5516563"/>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0" y="609600"/>
            <a:ext cx="5562600" cy="5516564"/>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a:xfrm>
            <a:off x="6553200" y="6248402"/>
            <a:ext cx="2209800" cy="365125"/>
          </a:xfrm>
        </p:spPr>
        <p:txBody>
          <a:bodyPr/>
          <a:lstStyle/>
          <a:p>
            <a:fld id="{A2D6E7AC-8A1C-4040-BBE8-069D77325DB4}" type="datetimeFigureOut">
              <a:rPr kumimoji="1" lang="ja-JP" altLang="en-US" smtClean="0"/>
              <a:pPr/>
              <a:t>2019/5/19</a:t>
            </a:fld>
            <a:endParaRPr kumimoji="1" lang="ja-JP" altLang="en-US"/>
          </a:p>
        </p:txBody>
      </p:sp>
      <p:sp>
        <p:nvSpPr>
          <p:cNvPr id="5" name="フッター プレースホルダ 4"/>
          <p:cNvSpPr>
            <a:spLocks noGrp="1"/>
          </p:cNvSpPr>
          <p:nvPr>
            <p:ph type="ftr" sz="quarter" idx="11"/>
          </p:nvPr>
        </p:nvSpPr>
        <p:spPr>
          <a:xfrm>
            <a:off x="457201" y="6248207"/>
            <a:ext cx="5573483" cy="365125"/>
          </a:xfrm>
        </p:spPr>
        <p:txBody>
          <a:bodyPr/>
          <a:lstStyle/>
          <a:p>
            <a:endParaRPr kumimoji="1" lang="ja-JP" altLang="en-US"/>
          </a:p>
        </p:txBody>
      </p:sp>
      <p:sp>
        <p:nvSpPr>
          <p:cNvPr id="7" name="正方形/長方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正方形/長方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正方形/長方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スライド番号プレースホルダ 5"/>
          <p:cNvSpPr>
            <a:spLocks noGrp="1"/>
          </p:cNvSpPr>
          <p:nvPr>
            <p:ph type="sldNum" sz="quarter" idx="12"/>
          </p:nvPr>
        </p:nvSpPr>
        <p:spPr>
          <a:xfrm rot="5400000">
            <a:off x="5989638" y="144462"/>
            <a:ext cx="533400" cy="244476"/>
          </a:xfrm>
        </p:spPr>
        <p:txBody>
          <a:bodyPr/>
          <a:lstStyle/>
          <a:p>
            <a:fld id="{0D62F13A-CCFC-4280-AC35-EB999C834C15}"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lvl1pPr>
              <a:defRPr>
                <a:latin typeface="+mj-ea"/>
                <a:ea typeface="+mj-ea"/>
              </a:defRPr>
            </a:lvl1pPr>
          </a:lstStyle>
          <a:p>
            <a:r>
              <a:rPr kumimoji="0" lang="ja-JP" altLang="en-US" dirty="0"/>
              <a:t>マスタ タイトルの書式設定</a:t>
            </a:r>
            <a:endParaRPr kumimoji="0" lang="en-US" dirty="0"/>
          </a:p>
        </p:txBody>
      </p:sp>
      <p:sp>
        <p:nvSpPr>
          <p:cNvPr id="4" name="日付プレースホルダ 3"/>
          <p:cNvSpPr>
            <a:spLocks noGrp="1"/>
          </p:cNvSpPr>
          <p:nvPr>
            <p:ph type="dt" sz="half" idx="10"/>
          </p:nvPr>
        </p:nvSpPr>
        <p:spPr/>
        <p:txBody>
          <a:bodyPr/>
          <a:lstStyle/>
          <a:p>
            <a:fld id="{A2D6E7AC-8A1C-4040-BBE8-069D77325DB4}" type="datetimeFigureOut">
              <a:rPr kumimoji="1" lang="ja-JP" altLang="en-US" smtClean="0"/>
              <a:pPr/>
              <a:t>2019/5/19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lvl1pPr>
              <a:defRPr>
                <a:solidFill>
                  <a:srgbClr val="FFFFFF"/>
                </a:solidFill>
              </a:defRPr>
            </a:lvl1pPr>
          </a:lstStyle>
          <a:p>
            <a:fld id="{0D62F13A-CCFC-4280-AC35-EB999C834C15}" type="slidenum">
              <a:rPr kumimoji="1" lang="ja-JP" altLang="en-US" smtClean="0"/>
              <a:pPr/>
              <a:t>‹#›</a:t>
            </a:fld>
            <a:endParaRPr kumimoji="1" lang="ja-JP" altLang="en-US"/>
          </a:p>
        </p:txBody>
      </p:sp>
      <p:sp>
        <p:nvSpPr>
          <p:cNvPr id="8" name="コンテンツ プレースホルダ 7"/>
          <p:cNvSpPr>
            <a:spLocks noGrp="1"/>
          </p:cNvSpPr>
          <p:nvPr>
            <p:ph sz="quarter" idx="1" hasCustomPrompt="1"/>
          </p:nvPr>
        </p:nvSpPr>
        <p:spPr>
          <a:xfrm>
            <a:off x="612648" y="1600200"/>
            <a:ext cx="8153400" cy="4495800"/>
          </a:xfrm>
        </p:spPr>
        <p:txBody>
          <a:bodyPr/>
          <a:lstStyle>
            <a:lvl1pPr>
              <a:lnSpc>
                <a:spcPct val="100000"/>
              </a:lnSpc>
              <a:defRPr>
                <a:ea typeface="ＭＳ Ｐゴシック"/>
              </a:defRPr>
            </a:lvl1pPr>
            <a:lvl2pPr>
              <a:lnSpc>
                <a:spcPct val="100000"/>
              </a:lnSpc>
              <a:defRPr>
                <a:ea typeface="ＭＳ Ｐゴシック"/>
              </a:defRPr>
            </a:lvl2pPr>
            <a:lvl3pPr>
              <a:lnSpc>
                <a:spcPct val="100000"/>
              </a:lnSpc>
              <a:defRPr>
                <a:ea typeface="ＭＳ Ｐゴシック"/>
              </a:defRPr>
            </a:lvl3pPr>
            <a:lvl4pPr>
              <a:lnSpc>
                <a:spcPct val="100000"/>
              </a:lnSpc>
              <a:defRPr>
                <a:ea typeface="ＭＳ Ｐゴシック"/>
              </a:defRPr>
            </a:lvl4pPr>
            <a:lvl5pPr>
              <a:lnSpc>
                <a:spcPct val="100000"/>
              </a:lnSpc>
              <a:defRPr>
                <a:ea typeface="ＭＳ Ｐゴシック"/>
              </a:defRPr>
            </a:lvl5pPr>
          </a:lstStyle>
          <a:p>
            <a:pPr lvl="0" eaLnBrk="1" latinLnBrk="0" hangingPunct="1"/>
            <a:r>
              <a:rPr lang="ja-JP" altLang="en-US" dirty="0"/>
              <a:t>マスタ テキストの書式設定</a:t>
            </a:r>
          </a:p>
          <a:p>
            <a:pPr lvl="1" eaLnBrk="1" latinLnBrk="0" hangingPunct="1"/>
            <a:r>
              <a:rPr lang="ja-JP" altLang="en-US" dirty="0"/>
              <a:t>第 </a:t>
            </a:r>
            <a:r>
              <a:rPr lang="en-US" altLang="ja-JP" dirty="0"/>
              <a:t>2 </a:t>
            </a:r>
            <a:r>
              <a:rPr lang="ja-JP" altLang="en-US" dirty="0"/>
              <a:t>レベル</a:t>
            </a:r>
          </a:p>
          <a:p>
            <a:pPr lvl="2" eaLnBrk="1" latinLnBrk="0" hangingPunct="1"/>
            <a:r>
              <a:rPr lang="ja-JP" altLang="en-US" dirty="0"/>
              <a:t>第 </a:t>
            </a:r>
            <a:r>
              <a:rPr lang="en-US" altLang="ja-JP" dirty="0"/>
              <a:t>3 </a:t>
            </a:r>
            <a:r>
              <a:rPr lang="ja-JP" altLang="en-US" dirty="0"/>
              <a:t>レベル</a:t>
            </a:r>
          </a:p>
          <a:p>
            <a:pPr lvl="3" eaLnBrk="1" latinLnBrk="0" hangingPunct="1"/>
            <a:r>
              <a:rPr lang="ja-JP" altLang="en-US" dirty="0"/>
              <a:t>第 </a:t>
            </a:r>
            <a:r>
              <a:rPr lang="en-US" altLang="ja-JP" dirty="0"/>
              <a:t>4 </a:t>
            </a:r>
            <a:r>
              <a:rPr lang="ja-JP" altLang="en-US" dirty="0"/>
              <a:t>レベル</a:t>
            </a:r>
          </a:p>
          <a:p>
            <a:pPr lvl="4" eaLnBrk="1" latinLnBrk="0" hangingPunct="1"/>
            <a:r>
              <a:rPr lang="ja-JP" altLang="en-US" dirty="0"/>
              <a:t>第 </a:t>
            </a:r>
            <a:r>
              <a:rPr lang="en-US" altLang="ja-JP" dirty="0"/>
              <a:t>5 </a:t>
            </a:r>
            <a:r>
              <a:rPr lang="ja-JP" altLang="en-US" dirty="0"/>
              <a:t>レベル</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a:t>マスタ タイトルの書式設定</a:t>
            </a:r>
            <a:endParaRPr kumimoji="0" lang="en-US"/>
          </a:p>
        </p:txBody>
      </p:sp>
      <p:sp>
        <p:nvSpPr>
          <p:cNvPr id="12" name="日付プレースホルダ 11"/>
          <p:cNvSpPr>
            <a:spLocks noGrp="1"/>
          </p:cNvSpPr>
          <p:nvPr>
            <p:ph type="dt" sz="half" idx="10"/>
          </p:nvPr>
        </p:nvSpPr>
        <p:spPr/>
        <p:txBody>
          <a:bodyPr/>
          <a:lstStyle/>
          <a:p>
            <a:fld id="{A2D6E7AC-8A1C-4040-BBE8-069D77325DB4}" type="datetimeFigureOut">
              <a:rPr kumimoji="1" lang="ja-JP" altLang="en-US" smtClean="0"/>
              <a:pPr/>
              <a:t>2019/5/19</a:t>
            </a:fld>
            <a:endParaRPr kumimoji="1" lang="ja-JP" altLang="en-US"/>
          </a:p>
        </p:txBody>
      </p:sp>
      <p:sp>
        <p:nvSpPr>
          <p:cNvPr id="13" name="スライド番号プレースホル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D62F13A-CCFC-4280-AC35-EB999C834C15}" type="slidenum">
              <a:rPr kumimoji="1" lang="ja-JP" altLang="en-US" smtClean="0"/>
              <a:pPr/>
              <a:t>‹#›</a:t>
            </a:fld>
            <a:endParaRPr kumimoji="1" lang="ja-JP" altLang="en-US"/>
          </a:p>
        </p:txBody>
      </p:sp>
      <p:sp>
        <p:nvSpPr>
          <p:cNvPr id="14" name="フッター プレースホルダ 13"/>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9" name="コンテンツ プレースホルダ 8"/>
          <p:cNvSpPr>
            <a:spLocks noGrp="1"/>
          </p:cNvSpPr>
          <p:nvPr>
            <p:ph sz="quarter" idx="1"/>
          </p:nvPr>
        </p:nvSpPr>
        <p:spPr>
          <a:xfrm>
            <a:off x="609600" y="1589567"/>
            <a:ext cx="3886200" cy="4572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 10"/>
          <p:cNvSpPr>
            <a:spLocks noGrp="1"/>
          </p:cNvSpPr>
          <p:nvPr>
            <p:ph sz="quarter" idx="2"/>
          </p:nvPr>
        </p:nvSpPr>
        <p:spPr>
          <a:xfrm>
            <a:off x="4844901" y="1589567"/>
            <a:ext cx="3886200" cy="4572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8" name="日付プレースホルダ 7"/>
          <p:cNvSpPr>
            <a:spLocks noGrp="1"/>
          </p:cNvSpPr>
          <p:nvPr>
            <p:ph type="dt" sz="half" idx="15"/>
          </p:nvPr>
        </p:nvSpPr>
        <p:spPr/>
        <p:txBody>
          <a:bodyPr rtlCol="0"/>
          <a:lstStyle/>
          <a:p>
            <a:fld id="{A2D6E7AC-8A1C-4040-BBE8-069D77325DB4}" type="datetimeFigureOut">
              <a:rPr kumimoji="1" lang="ja-JP" altLang="en-US" smtClean="0"/>
              <a:pPr/>
              <a:t>2019/5/19</a:t>
            </a:fld>
            <a:endParaRPr kumimoji="1" lang="ja-JP" altLang="en-US"/>
          </a:p>
        </p:txBody>
      </p:sp>
      <p:sp>
        <p:nvSpPr>
          <p:cNvPr id="10" name="スライド番号プレースホルダ 9"/>
          <p:cNvSpPr>
            <a:spLocks noGrp="1"/>
          </p:cNvSpPr>
          <p:nvPr>
            <p:ph type="sldNum" sz="quarter" idx="16"/>
          </p:nvPr>
        </p:nvSpPr>
        <p:spPr/>
        <p:txBody>
          <a:bodyPr rtlCol="0"/>
          <a:lstStyle/>
          <a:p>
            <a:fld id="{0D62F13A-CCFC-4280-AC35-EB999C834C15}" type="slidenum">
              <a:rPr kumimoji="1" lang="ja-JP" altLang="en-US" smtClean="0"/>
              <a:pPr/>
              <a:t>‹#›</a:t>
            </a:fld>
            <a:endParaRPr kumimoji="1" lang="ja-JP" altLang="en-US"/>
          </a:p>
        </p:txBody>
      </p:sp>
      <p:sp>
        <p:nvSpPr>
          <p:cNvPr id="12" name="フッター プレースホルダ 11"/>
          <p:cNvSpPr>
            <a:spLocks noGrp="1"/>
          </p:cNvSpPr>
          <p:nvPr>
            <p:ph type="ftr" sz="quarter" idx="17"/>
          </p:nvPr>
        </p:nvSpPr>
        <p:spPr/>
        <p:txBody>
          <a:bodyPr rtlCol="0"/>
          <a:lstStyle/>
          <a:p>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nchor="ctr"/>
          <a:lstStyle>
            <a:lvl1pPr>
              <a:defRPr/>
            </a:lvl1pPr>
          </a:lstStyle>
          <a:p>
            <a:r>
              <a:rPr kumimoji="0" lang="ja-JP" altLang="en-US"/>
              <a:t>マスタ タイトルの書式設定</a:t>
            </a:r>
            <a:endParaRPr kumimoji="0" lang="en-US"/>
          </a:p>
        </p:txBody>
      </p:sp>
      <p:sp>
        <p:nvSpPr>
          <p:cNvPr id="11" name="コンテンツ プレースホルダ 10"/>
          <p:cNvSpPr>
            <a:spLocks noGrp="1"/>
          </p:cNvSpPr>
          <p:nvPr>
            <p:ph sz="quarter" idx="2"/>
          </p:nvPr>
        </p:nvSpPr>
        <p:spPr>
          <a:xfrm>
            <a:off x="609600" y="2438400"/>
            <a:ext cx="3886200" cy="35814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 12"/>
          <p:cNvSpPr>
            <a:spLocks noGrp="1"/>
          </p:cNvSpPr>
          <p:nvPr>
            <p:ph sz="quarter" idx="4"/>
          </p:nvPr>
        </p:nvSpPr>
        <p:spPr>
          <a:xfrm>
            <a:off x="4800600" y="2438400"/>
            <a:ext cx="3886200" cy="35814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 name="日付プレースホルダ 9"/>
          <p:cNvSpPr>
            <a:spLocks noGrp="1"/>
          </p:cNvSpPr>
          <p:nvPr>
            <p:ph type="dt" sz="half" idx="15"/>
          </p:nvPr>
        </p:nvSpPr>
        <p:spPr/>
        <p:txBody>
          <a:bodyPr rtlCol="0"/>
          <a:lstStyle/>
          <a:p>
            <a:fld id="{A2D6E7AC-8A1C-4040-BBE8-069D77325DB4}" type="datetimeFigureOut">
              <a:rPr kumimoji="1" lang="ja-JP" altLang="en-US" smtClean="0"/>
              <a:pPr/>
              <a:t>2019/5/19</a:t>
            </a:fld>
            <a:endParaRPr kumimoji="1" lang="ja-JP" altLang="en-US"/>
          </a:p>
        </p:txBody>
      </p:sp>
      <p:sp>
        <p:nvSpPr>
          <p:cNvPr id="12" name="スライド番号プレースホルダ 11"/>
          <p:cNvSpPr>
            <a:spLocks noGrp="1"/>
          </p:cNvSpPr>
          <p:nvPr>
            <p:ph type="sldNum" sz="quarter" idx="16"/>
          </p:nvPr>
        </p:nvSpPr>
        <p:spPr/>
        <p:txBody>
          <a:bodyPr rtlCol="0"/>
          <a:lstStyle/>
          <a:p>
            <a:fld id="{0D62F13A-CCFC-4280-AC35-EB999C834C15}" type="slidenum">
              <a:rPr kumimoji="1" lang="ja-JP" altLang="en-US" smtClean="0"/>
              <a:pPr/>
              <a:t>‹#›</a:t>
            </a:fld>
            <a:endParaRPr kumimoji="1" lang="ja-JP" altLang="en-US"/>
          </a:p>
        </p:txBody>
      </p:sp>
      <p:sp>
        <p:nvSpPr>
          <p:cNvPr id="14" name="フッター プレースホルダ 13"/>
          <p:cNvSpPr>
            <a:spLocks noGrp="1"/>
          </p:cNvSpPr>
          <p:nvPr>
            <p:ph type="ftr" sz="quarter" idx="17"/>
          </p:nvPr>
        </p:nvSpPr>
        <p:spPr/>
        <p:txBody>
          <a:bodyPr rtlCol="0"/>
          <a:lstStyle/>
          <a:p>
            <a:endParaRPr kumimoji="1" lang="ja-JP" altLang="en-US"/>
          </a:p>
        </p:txBody>
      </p:sp>
      <p:sp>
        <p:nvSpPr>
          <p:cNvPr id="16" name="テキスト プレースホル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ja-JP" altLang="en-US"/>
              <a:t>マスタ テキストの書式設定</a:t>
            </a:r>
          </a:p>
        </p:txBody>
      </p:sp>
      <p:sp>
        <p:nvSpPr>
          <p:cNvPr id="15" name="テキスト プレースホル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ja-JP" altLang="en-US"/>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日付プレースホルダ 2"/>
          <p:cNvSpPr>
            <a:spLocks noGrp="1"/>
          </p:cNvSpPr>
          <p:nvPr>
            <p:ph type="dt" sz="half" idx="10"/>
          </p:nvPr>
        </p:nvSpPr>
        <p:spPr/>
        <p:txBody>
          <a:bodyPr/>
          <a:lstStyle/>
          <a:p>
            <a:fld id="{A2D6E7AC-8A1C-4040-BBE8-069D77325DB4}" type="datetimeFigureOut">
              <a:rPr kumimoji="1" lang="ja-JP" altLang="en-US" smtClean="0"/>
              <a:pPr/>
              <a:t>2019/5/19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lvl1pPr>
              <a:defRPr>
                <a:solidFill>
                  <a:srgbClr val="FFFFFF"/>
                </a:solidFill>
              </a:defRPr>
            </a:lvl1pPr>
          </a:lstStyle>
          <a:p>
            <a:fld id="{0D62F13A-CCFC-4280-AC35-EB999C834C1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2D6E7AC-8A1C-4040-BBE8-069D77325DB4}" type="datetimeFigureOut">
              <a:rPr kumimoji="1" lang="ja-JP" altLang="en-US" smtClean="0"/>
              <a:pPr/>
              <a:t>2019/5/19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0" y="6248400"/>
            <a:ext cx="533400" cy="381000"/>
          </a:xfrm>
        </p:spPr>
        <p:txBody>
          <a:bodyPr/>
          <a:lstStyle>
            <a:lvl1pPr>
              <a:defRPr>
                <a:solidFill>
                  <a:schemeClr val="tx2"/>
                </a:solidFill>
              </a:defRPr>
            </a:lvl1pPr>
          </a:lstStyle>
          <a:p>
            <a:fld id="{0D62F13A-CCFC-4280-AC35-EB999C834C15}"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nchor="ctr"/>
          <a:lstStyle>
            <a:lvl1pPr algn="l">
              <a:buNone/>
              <a:defRPr sz="4400" b="0"/>
            </a:lvl1pPr>
          </a:lstStyle>
          <a:p>
            <a:r>
              <a:rPr kumimoji="0" lang="ja-JP" altLang="en-US"/>
              <a:t>マスタ タイトルの書式設定</a:t>
            </a:r>
            <a:endParaRPr kumimoji="0" lang="en-US"/>
          </a:p>
        </p:txBody>
      </p:sp>
      <p:sp>
        <p:nvSpPr>
          <p:cNvPr id="5" name="日付プレースホルダ 4"/>
          <p:cNvSpPr>
            <a:spLocks noGrp="1"/>
          </p:cNvSpPr>
          <p:nvPr>
            <p:ph type="dt" sz="half" idx="10"/>
          </p:nvPr>
        </p:nvSpPr>
        <p:spPr/>
        <p:txBody>
          <a:bodyPr/>
          <a:lstStyle/>
          <a:p>
            <a:fld id="{A2D6E7AC-8A1C-4040-BBE8-069D77325DB4}" type="datetimeFigureOut">
              <a:rPr kumimoji="1" lang="ja-JP" altLang="en-US" smtClean="0"/>
              <a:pPr/>
              <a:t>2019/5/19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lvl1pPr>
              <a:defRPr>
                <a:solidFill>
                  <a:srgbClr val="FFFFFF"/>
                </a:solidFill>
              </a:defRPr>
            </a:lvl1pPr>
          </a:lstStyle>
          <a:p>
            <a:fld id="{0D62F13A-CCFC-4280-AC35-EB999C834C15}" type="slidenum">
              <a:rPr kumimoji="1" lang="ja-JP" altLang="en-US" smtClean="0"/>
              <a:pPr/>
              <a:t>‹#›</a:t>
            </a:fld>
            <a:endParaRPr kumimoji="1" lang="ja-JP" altLang="en-US"/>
          </a:p>
        </p:txBody>
      </p:sp>
      <p:sp>
        <p:nvSpPr>
          <p:cNvPr id="3" name="テキスト プレースホル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9" name="コンテンツ プレースホルダ 8"/>
          <p:cNvSpPr>
            <a:spLocks noGrp="1"/>
          </p:cNvSpPr>
          <p:nvPr>
            <p:ph sz="quarter" idx="1"/>
          </p:nvPr>
        </p:nvSpPr>
        <p:spPr>
          <a:xfrm>
            <a:off x="2362200" y="1752600"/>
            <a:ext cx="6400800" cy="44196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4" name="テキスト プレースホル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a:t>マスタ テキストの書式設定</a:t>
            </a:r>
          </a:p>
        </p:txBody>
      </p:sp>
      <p:sp>
        <p:nvSpPr>
          <p:cNvPr id="8" name="正方形/長方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ja-JP" altLang="en-US"/>
              <a:t>マスタ タイトルの書式設定</a:t>
            </a:r>
            <a:endParaRPr kumimoji="0" lang="en-US"/>
          </a:p>
        </p:txBody>
      </p:sp>
      <p:sp>
        <p:nvSpPr>
          <p:cNvPr id="11" name="正方形/長方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付プレースホルダ 11"/>
          <p:cNvSpPr>
            <a:spLocks noGrp="1"/>
          </p:cNvSpPr>
          <p:nvPr>
            <p:ph type="dt" sz="half" idx="10"/>
          </p:nvPr>
        </p:nvSpPr>
        <p:spPr>
          <a:xfrm>
            <a:off x="6248400" y="6248400"/>
            <a:ext cx="2667000" cy="365125"/>
          </a:xfrm>
        </p:spPr>
        <p:txBody>
          <a:bodyPr rtlCol="0"/>
          <a:lstStyle/>
          <a:p>
            <a:fld id="{A2D6E7AC-8A1C-4040-BBE8-069D77325DB4}" type="datetimeFigureOut">
              <a:rPr kumimoji="1" lang="ja-JP" altLang="en-US" smtClean="0"/>
              <a:pPr/>
              <a:t>2019/5/19</a:t>
            </a:fld>
            <a:endParaRPr kumimoji="1" lang="ja-JP" altLang="en-US"/>
          </a:p>
        </p:txBody>
      </p:sp>
      <p:sp>
        <p:nvSpPr>
          <p:cNvPr id="13" name="スライド番号プレースホルダ 12"/>
          <p:cNvSpPr>
            <a:spLocks noGrp="1"/>
          </p:cNvSpPr>
          <p:nvPr>
            <p:ph type="sldNum" sz="quarter" idx="11"/>
          </p:nvPr>
        </p:nvSpPr>
        <p:spPr>
          <a:xfrm>
            <a:off x="0" y="4667249"/>
            <a:ext cx="1447800" cy="663578"/>
          </a:xfrm>
        </p:spPr>
        <p:txBody>
          <a:bodyPr rtlCol="0"/>
          <a:lstStyle>
            <a:lvl1pPr>
              <a:defRPr sz="2800"/>
            </a:lvl1pPr>
          </a:lstStyle>
          <a:p>
            <a:fld id="{0D62F13A-CCFC-4280-AC35-EB999C834C15}" type="slidenum">
              <a:rPr kumimoji="1" lang="ja-JP" altLang="en-US" smtClean="0"/>
              <a:pPr/>
              <a:t>‹#›</a:t>
            </a:fld>
            <a:endParaRPr kumimoji="1" lang="ja-JP" altLang="en-US"/>
          </a:p>
        </p:txBody>
      </p:sp>
      <p:sp>
        <p:nvSpPr>
          <p:cNvPr id="14" name="フッター プレースホルダ 13"/>
          <p:cNvSpPr>
            <a:spLocks noGrp="1"/>
          </p:cNvSpPr>
          <p:nvPr>
            <p:ph type="ftr" sz="quarter" idx="12"/>
          </p:nvPr>
        </p:nvSpPr>
        <p:spPr>
          <a:xfrm>
            <a:off x="1600200" y="6248206"/>
            <a:ext cx="4572000" cy="365125"/>
          </a:xfrm>
        </p:spPr>
        <p:txBody>
          <a:bodyPr rtlCol="0"/>
          <a:lstStyle/>
          <a:p>
            <a:endParaRPr kumimoji="1" lang="ja-JP" altLang="en-US"/>
          </a:p>
        </p:txBody>
      </p:sp>
      <p:sp>
        <p:nvSpPr>
          <p:cNvPr id="3" name="図プレースホル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ja-JP" altLang="en-US"/>
              <a:t>アイコンをクリックして図を追加</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609600" y="228600"/>
            <a:ext cx="8153400" cy="990600"/>
          </a:xfrm>
          <a:prstGeom prst="rect">
            <a:avLst/>
          </a:prstGeom>
        </p:spPr>
        <p:txBody>
          <a:bodyPr vert="horz" anchor="ctr">
            <a:normAutofit/>
          </a:bodyPr>
          <a:lstStyle/>
          <a:p>
            <a:r>
              <a:rPr kumimoji="0" lang="ja-JP" altLang="en-US" dirty="0"/>
              <a:t>マスタ タイトルの書式設定</a:t>
            </a:r>
            <a:endParaRPr kumimoji="0" lang="en-US" dirty="0"/>
          </a:p>
        </p:txBody>
      </p:sp>
      <p:sp>
        <p:nvSpPr>
          <p:cNvPr id="13" name="テキスト プレースホル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ja-JP" altLang="en-US" dirty="0"/>
              <a:t>マスタ テキストの書式設定</a:t>
            </a:r>
          </a:p>
          <a:p>
            <a:pPr lvl="1" eaLnBrk="1" latinLnBrk="0" hangingPunct="1"/>
            <a:r>
              <a:rPr kumimoji="0" lang="ja-JP" altLang="en-US" dirty="0"/>
              <a:t>第 </a:t>
            </a:r>
            <a:r>
              <a:rPr kumimoji="0" lang="en-US" altLang="ja-JP" dirty="0"/>
              <a:t>2 </a:t>
            </a:r>
            <a:r>
              <a:rPr kumimoji="0" lang="ja-JP" altLang="en-US" dirty="0"/>
              <a:t>レベル</a:t>
            </a:r>
          </a:p>
          <a:p>
            <a:pPr lvl="2" eaLnBrk="1" latinLnBrk="0" hangingPunct="1"/>
            <a:r>
              <a:rPr kumimoji="0" lang="ja-JP" altLang="en-US" dirty="0"/>
              <a:t>第 </a:t>
            </a:r>
            <a:r>
              <a:rPr kumimoji="0" lang="en-US" altLang="ja-JP" dirty="0"/>
              <a:t>3 </a:t>
            </a:r>
            <a:r>
              <a:rPr kumimoji="0" lang="ja-JP" altLang="en-US" dirty="0"/>
              <a:t>レベル</a:t>
            </a:r>
          </a:p>
          <a:p>
            <a:pPr lvl="3" eaLnBrk="1" latinLnBrk="0" hangingPunct="1"/>
            <a:r>
              <a:rPr kumimoji="0" lang="ja-JP" altLang="en-US" dirty="0"/>
              <a:t>第 </a:t>
            </a:r>
            <a:r>
              <a:rPr kumimoji="0" lang="en-US" altLang="ja-JP" dirty="0"/>
              <a:t>4 </a:t>
            </a:r>
            <a:r>
              <a:rPr kumimoji="0" lang="ja-JP" altLang="en-US" dirty="0"/>
              <a:t>レベル</a:t>
            </a:r>
          </a:p>
          <a:p>
            <a:pPr lvl="4" eaLnBrk="1" latinLnBrk="0" hangingPunct="1"/>
            <a:r>
              <a:rPr kumimoji="0" lang="ja-JP" altLang="en-US" dirty="0"/>
              <a:t>第 </a:t>
            </a:r>
            <a:r>
              <a:rPr kumimoji="0" lang="en-US" altLang="ja-JP" dirty="0"/>
              <a:t>5 </a:t>
            </a:r>
            <a:r>
              <a:rPr kumimoji="0" lang="ja-JP" altLang="en-US" dirty="0"/>
              <a:t>レベル</a:t>
            </a:r>
            <a:endParaRPr kumimoji="0" lang="en-US" dirty="0"/>
          </a:p>
        </p:txBody>
      </p:sp>
      <p:sp>
        <p:nvSpPr>
          <p:cNvPr id="14" name="日付プレースホル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D6E7AC-8A1C-4040-BBE8-069D77325DB4}" type="datetimeFigureOut">
              <a:rPr kumimoji="1" lang="ja-JP" altLang="en-US" smtClean="0"/>
              <a:pPr/>
              <a:t>2019/5/19</a:t>
            </a:fld>
            <a:endParaRPr kumimoji="1" lang="ja-JP" altLang="en-US"/>
          </a:p>
        </p:txBody>
      </p:sp>
      <p:sp>
        <p:nvSpPr>
          <p:cNvPr id="3" name="フッター プレースホル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kumimoji="1" lang="ja-JP" altLang="en-US"/>
          </a:p>
        </p:txBody>
      </p:sp>
      <p:sp>
        <p:nvSpPr>
          <p:cNvPr id="7" name="正方形/長方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D62F13A-CCFC-4280-AC35-EB999C834C15}"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4400" kern="1200">
          <a:solidFill>
            <a:schemeClr val="tx2"/>
          </a:solidFill>
          <a:latin typeface="+mj-lt"/>
          <a:ea typeface="+mj-ea"/>
          <a:cs typeface="+mj-cs"/>
        </a:defRPr>
      </a:lvl1pPr>
    </p:titleStyle>
    <p:bodyStyle>
      <a:lvl1pPr marL="320040" indent="-320040" algn="l" rtl="0" eaLnBrk="1" latinLnBrk="0" hangingPunct="1">
        <a:lnSpc>
          <a:spcPct val="100000"/>
        </a:lnSpc>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lnSpc>
          <a:spcPct val="100000"/>
        </a:lnSpc>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lnSpc>
          <a:spcPct val="100000"/>
        </a:lnSpc>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lnSpc>
          <a:spcPct val="100000"/>
        </a:lnSpc>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lnSpc>
          <a:spcPct val="100000"/>
        </a:lnSpc>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9.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9.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5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6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75.xml.rels><?xml version="1.0" encoding="UTF-8" standalone="yes"?>
<Relationships xmlns="http://schemas.openxmlformats.org/package/2006/relationships"><Relationship Id="rId3" Type="http://schemas.openxmlformats.org/officeDocument/2006/relationships/hyperlink" Target="https://electricdoc.net/" TargetMode="External"/><Relationship Id="rId2" Type="http://schemas.openxmlformats.org/officeDocument/2006/relationships/hyperlink" Target="mailto:electricdoc@gmail.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Freeform 18"/>
          <p:cNvSpPr>
            <a:spLocks/>
          </p:cNvSpPr>
          <p:nvPr/>
        </p:nvSpPr>
        <p:spPr bwMode="auto">
          <a:xfrm>
            <a:off x="-180528" y="-99391"/>
            <a:ext cx="9433048" cy="2997588"/>
          </a:xfrm>
          <a:custGeom>
            <a:avLst/>
            <a:gdLst>
              <a:gd name="T0" fmla="*/ 136 w 6759"/>
              <a:gd name="T1" fmla="*/ 0 h 2313"/>
              <a:gd name="T2" fmla="*/ 6759 w 6759"/>
              <a:gd name="T3" fmla="*/ 90 h 2313"/>
              <a:gd name="T4" fmla="*/ 6623 w 6759"/>
              <a:gd name="T5" fmla="*/ 2313 h 2313"/>
              <a:gd name="T6" fmla="*/ 0 w 6759"/>
              <a:gd name="T7" fmla="*/ 1769 h 2313"/>
              <a:gd name="T8" fmla="*/ 136 w 6759"/>
              <a:gd name="T9" fmla="*/ 0 h 2313"/>
              <a:gd name="connsiteX0" fmla="*/ 544 w 10000"/>
              <a:gd name="connsiteY0" fmla="*/ 669 h 9611"/>
              <a:gd name="connsiteX1" fmla="*/ 10000 w 10000"/>
              <a:gd name="connsiteY1" fmla="*/ 0 h 9611"/>
              <a:gd name="connsiteX2" fmla="*/ 9799 w 10000"/>
              <a:gd name="connsiteY2" fmla="*/ 9611 h 9611"/>
              <a:gd name="connsiteX3" fmla="*/ 0 w 10000"/>
              <a:gd name="connsiteY3" fmla="*/ 7259 h 9611"/>
              <a:gd name="connsiteX4" fmla="*/ 544 w 10000"/>
              <a:gd name="connsiteY4" fmla="*/ 669 h 9611"/>
              <a:gd name="connsiteX0" fmla="*/ 295 w 10000"/>
              <a:gd name="connsiteY0" fmla="*/ 84 h 10000"/>
              <a:gd name="connsiteX1" fmla="*/ 10000 w 10000"/>
              <a:gd name="connsiteY1" fmla="*/ 0 h 10000"/>
              <a:gd name="connsiteX2" fmla="*/ 9799 w 10000"/>
              <a:gd name="connsiteY2" fmla="*/ 10000 h 10000"/>
              <a:gd name="connsiteX3" fmla="*/ 0 w 10000"/>
              <a:gd name="connsiteY3" fmla="*/ 7553 h 10000"/>
              <a:gd name="connsiteX4" fmla="*/ 295 w 10000"/>
              <a:gd name="connsiteY4" fmla="*/ 84 h 10000"/>
              <a:gd name="connsiteX0" fmla="*/ 295 w 10000"/>
              <a:gd name="connsiteY0" fmla="*/ 84 h 10000"/>
              <a:gd name="connsiteX1" fmla="*/ 10000 w 10000"/>
              <a:gd name="connsiteY1" fmla="*/ 0 h 10000"/>
              <a:gd name="connsiteX2" fmla="*/ 9799 w 10000"/>
              <a:gd name="connsiteY2" fmla="*/ 10000 h 10000"/>
              <a:gd name="connsiteX3" fmla="*/ 0 w 10000"/>
              <a:gd name="connsiteY3" fmla="*/ 7553 h 10000"/>
              <a:gd name="connsiteX4" fmla="*/ 295 w 10000"/>
              <a:gd name="connsiteY4" fmla="*/ 84 h 10000"/>
              <a:gd name="connsiteX0" fmla="*/ 56 w 9761"/>
              <a:gd name="connsiteY0" fmla="*/ 84 h 10000"/>
              <a:gd name="connsiteX1" fmla="*/ 9761 w 9761"/>
              <a:gd name="connsiteY1" fmla="*/ 0 h 10000"/>
              <a:gd name="connsiteX2" fmla="*/ 9560 w 9761"/>
              <a:gd name="connsiteY2" fmla="*/ 10000 h 10000"/>
              <a:gd name="connsiteX3" fmla="*/ 57 w 9761"/>
              <a:gd name="connsiteY3" fmla="*/ 7553 h 10000"/>
              <a:gd name="connsiteX4" fmla="*/ 56 w 9761"/>
              <a:gd name="connsiteY4" fmla="*/ 84 h 10000"/>
              <a:gd name="connsiteX0" fmla="*/ 82 w 10025"/>
              <a:gd name="connsiteY0" fmla="*/ 84 h 10000"/>
              <a:gd name="connsiteX1" fmla="*/ 10025 w 10025"/>
              <a:gd name="connsiteY1" fmla="*/ 0 h 10000"/>
              <a:gd name="connsiteX2" fmla="*/ 9819 w 10025"/>
              <a:gd name="connsiteY2" fmla="*/ 10000 h 10000"/>
              <a:gd name="connsiteX3" fmla="*/ 83 w 10025"/>
              <a:gd name="connsiteY3" fmla="*/ 7553 h 10000"/>
              <a:gd name="connsiteX4" fmla="*/ 82 w 10025"/>
              <a:gd name="connsiteY4" fmla="*/ 84 h 10000"/>
              <a:gd name="connsiteX0" fmla="*/ 0 w 9943"/>
              <a:gd name="connsiteY0" fmla="*/ 84 h 10000"/>
              <a:gd name="connsiteX1" fmla="*/ 9943 w 9943"/>
              <a:gd name="connsiteY1" fmla="*/ 0 h 10000"/>
              <a:gd name="connsiteX2" fmla="*/ 9737 w 9943"/>
              <a:gd name="connsiteY2" fmla="*/ 10000 h 10000"/>
              <a:gd name="connsiteX3" fmla="*/ 1 w 9943"/>
              <a:gd name="connsiteY3" fmla="*/ 7553 h 10000"/>
              <a:gd name="connsiteX4" fmla="*/ 0 w 9943"/>
              <a:gd name="connsiteY4" fmla="*/ 84 h 10000"/>
              <a:gd name="connsiteX0" fmla="*/ 0 w 9797"/>
              <a:gd name="connsiteY0" fmla="*/ 0 h 9916"/>
              <a:gd name="connsiteX1" fmla="*/ 9195 w 9797"/>
              <a:gd name="connsiteY1" fmla="*/ 242 h 9916"/>
              <a:gd name="connsiteX2" fmla="*/ 9793 w 9797"/>
              <a:gd name="connsiteY2" fmla="*/ 9916 h 9916"/>
              <a:gd name="connsiteX3" fmla="*/ 1 w 9797"/>
              <a:gd name="connsiteY3" fmla="*/ 7469 h 9916"/>
              <a:gd name="connsiteX4" fmla="*/ 0 w 9797"/>
              <a:gd name="connsiteY4" fmla="*/ 0 h 9916"/>
              <a:gd name="connsiteX0" fmla="*/ 0 w 10004"/>
              <a:gd name="connsiteY0" fmla="*/ 0 h 10000"/>
              <a:gd name="connsiteX1" fmla="*/ 9386 w 10004"/>
              <a:gd name="connsiteY1" fmla="*/ 244 h 10000"/>
              <a:gd name="connsiteX2" fmla="*/ 9996 w 10004"/>
              <a:gd name="connsiteY2" fmla="*/ 10000 h 10000"/>
              <a:gd name="connsiteX3" fmla="*/ 1 w 10004"/>
              <a:gd name="connsiteY3" fmla="*/ 7532 h 10000"/>
              <a:gd name="connsiteX4" fmla="*/ 0 w 10004"/>
              <a:gd name="connsiteY4" fmla="*/ 0 h 10000"/>
              <a:gd name="connsiteX0" fmla="*/ 0 w 9527"/>
              <a:gd name="connsiteY0" fmla="*/ 0 h 9877"/>
              <a:gd name="connsiteX1" fmla="*/ 9386 w 9527"/>
              <a:gd name="connsiteY1" fmla="*/ 244 h 9877"/>
              <a:gd name="connsiteX2" fmla="*/ 9349 w 9527"/>
              <a:gd name="connsiteY2" fmla="*/ 9877 h 9877"/>
              <a:gd name="connsiteX3" fmla="*/ 1 w 9527"/>
              <a:gd name="connsiteY3" fmla="*/ 7532 h 9877"/>
              <a:gd name="connsiteX4" fmla="*/ 0 w 9527"/>
              <a:gd name="connsiteY4" fmla="*/ 0 h 9877"/>
              <a:gd name="connsiteX0" fmla="*/ 0 w 9988"/>
              <a:gd name="connsiteY0" fmla="*/ 0 h 10000"/>
              <a:gd name="connsiteX1" fmla="*/ 9852 w 9988"/>
              <a:gd name="connsiteY1" fmla="*/ 247 h 10000"/>
              <a:gd name="connsiteX2" fmla="*/ 9813 w 9988"/>
              <a:gd name="connsiteY2" fmla="*/ 10000 h 10000"/>
              <a:gd name="connsiteX3" fmla="*/ 1 w 9988"/>
              <a:gd name="connsiteY3" fmla="*/ 7626 h 10000"/>
              <a:gd name="connsiteX4" fmla="*/ 0 w 9988"/>
              <a:gd name="connsiteY4" fmla="*/ 0 h 10000"/>
              <a:gd name="connsiteX0" fmla="*/ 0 w 9864"/>
              <a:gd name="connsiteY0" fmla="*/ 0 h 10000"/>
              <a:gd name="connsiteX1" fmla="*/ 9864 w 9864"/>
              <a:gd name="connsiteY1" fmla="*/ 247 h 10000"/>
              <a:gd name="connsiteX2" fmla="*/ 9825 w 9864"/>
              <a:gd name="connsiteY2" fmla="*/ 10000 h 10000"/>
              <a:gd name="connsiteX3" fmla="*/ 1 w 9864"/>
              <a:gd name="connsiteY3" fmla="*/ 7626 h 10000"/>
              <a:gd name="connsiteX4" fmla="*/ 0 w 9864"/>
              <a:gd name="connsiteY4" fmla="*/ 0 h 10000"/>
              <a:gd name="connsiteX0" fmla="*/ 0 w 10017"/>
              <a:gd name="connsiteY0" fmla="*/ 0 h 10042"/>
              <a:gd name="connsiteX1" fmla="*/ 10000 w 10017"/>
              <a:gd name="connsiteY1" fmla="*/ 247 h 10042"/>
              <a:gd name="connsiteX2" fmla="*/ 10013 w 10017"/>
              <a:gd name="connsiteY2" fmla="*/ 10042 h 10042"/>
              <a:gd name="connsiteX3" fmla="*/ 1 w 10017"/>
              <a:gd name="connsiteY3" fmla="*/ 7626 h 10042"/>
              <a:gd name="connsiteX4" fmla="*/ 0 w 10017"/>
              <a:gd name="connsiteY4" fmla="*/ 0 h 1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42">
                <a:moveTo>
                  <a:pt x="0" y="0"/>
                </a:moveTo>
                <a:lnTo>
                  <a:pt x="10000" y="247"/>
                </a:lnTo>
                <a:cubicBezTo>
                  <a:pt x="9980" y="5123"/>
                  <a:pt x="10033" y="5165"/>
                  <a:pt x="10013" y="10042"/>
                </a:cubicBezTo>
                <a:lnTo>
                  <a:pt x="1" y="7626"/>
                </a:lnTo>
                <a:cubicBezTo>
                  <a:pt x="0" y="3813"/>
                  <a:pt x="0" y="3813"/>
                  <a:pt x="0" y="0"/>
                </a:cubicBezTo>
                <a:close/>
              </a:path>
            </a:pathLst>
          </a:custGeom>
          <a:solidFill>
            <a:srgbClr val="FF66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ja-JP" altLang="en-US" b="0"/>
          </a:p>
        </p:txBody>
      </p:sp>
      <p:sp>
        <p:nvSpPr>
          <p:cNvPr id="2064" name="Freeform 16"/>
          <p:cNvSpPr>
            <a:spLocks/>
          </p:cNvSpPr>
          <p:nvPr/>
        </p:nvSpPr>
        <p:spPr bwMode="auto">
          <a:xfrm>
            <a:off x="-193675" y="3352800"/>
            <a:ext cx="9532938" cy="3714750"/>
          </a:xfrm>
          <a:custGeom>
            <a:avLst/>
            <a:gdLst>
              <a:gd name="T0" fmla="*/ 45 w 8074"/>
              <a:gd name="T1" fmla="*/ 1043 h 3130"/>
              <a:gd name="T2" fmla="*/ 8074 w 8074"/>
              <a:gd name="T3" fmla="*/ 0 h 3130"/>
              <a:gd name="T4" fmla="*/ 8029 w 8074"/>
              <a:gd name="T5" fmla="*/ 3130 h 3130"/>
              <a:gd name="T6" fmla="*/ 0 w 8074"/>
              <a:gd name="T7" fmla="*/ 2948 h 3130"/>
              <a:gd name="T8" fmla="*/ 45 w 8074"/>
              <a:gd name="T9" fmla="*/ 1043 h 3130"/>
              <a:gd name="connsiteX0" fmla="*/ 56 w 10000"/>
              <a:gd name="connsiteY0" fmla="*/ 3332 h 9419"/>
              <a:gd name="connsiteX1" fmla="*/ 10000 w 10000"/>
              <a:gd name="connsiteY1" fmla="*/ 0 h 9419"/>
              <a:gd name="connsiteX2" fmla="*/ 7923 w 10000"/>
              <a:gd name="connsiteY2" fmla="*/ 7722 h 9419"/>
              <a:gd name="connsiteX3" fmla="*/ 0 w 10000"/>
              <a:gd name="connsiteY3" fmla="*/ 9419 h 9419"/>
              <a:gd name="connsiteX4" fmla="*/ 56 w 10000"/>
              <a:gd name="connsiteY4" fmla="*/ 3332 h 9419"/>
              <a:gd name="connsiteX0" fmla="*/ 56 w 7989"/>
              <a:gd name="connsiteY0" fmla="*/ 2810 h 9272"/>
              <a:gd name="connsiteX1" fmla="*/ 7989 w 7989"/>
              <a:gd name="connsiteY1" fmla="*/ 0 h 9272"/>
              <a:gd name="connsiteX2" fmla="*/ 7923 w 7989"/>
              <a:gd name="connsiteY2" fmla="*/ 7470 h 9272"/>
              <a:gd name="connsiteX3" fmla="*/ 0 w 7989"/>
              <a:gd name="connsiteY3" fmla="*/ 9272 h 9272"/>
              <a:gd name="connsiteX4" fmla="*/ 56 w 7989"/>
              <a:gd name="connsiteY4" fmla="*/ 2810 h 9272"/>
              <a:gd name="connsiteX0" fmla="*/ 690 w 10000"/>
              <a:gd name="connsiteY0" fmla="*/ 2863 h 10000"/>
              <a:gd name="connsiteX1" fmla="*/ 10000 w 10000"/>
              <a:gd name="connsiteY1" fmla="*/ 0 h 10000"/>
              <a:gd name="connsiteX2" fmla="*/ 9917 w 10000"/>
              <a:gd name="connsiteY2" fmla="*/ 8057 h 10000"/>
              <a:gd name="connsiteX3" fmla="*/ 0 w 10000"/>
              <a:gd name="connsiteY3" fmla="*/ 10000 h 10000"/>
              <a:gd name="connsiteX4" fmla="*/ 690 w 10000"/>
              <a:gd name="connsiteY4" fmla="*/ 2863 h 10000"/>
              <a:gd name="connsiteX0" fmla="*/ 6 w 9316"/>
              <a:gd name="connsiteY0" fmla="*/ 2863 h 8205"/>
              <a:gd name="connsiteX1" fmla="*/ 9316 w 9316"/>
              <a:gd name="connsiteY1" fmla="*/ 0 h 8205"/>
              <a:gd name="connsiteX2" fmla="*/ 9233 w 9316"/>
              <a:gd name="connsiteY2" fmla="*/ 8057 h 8205"/>
              <a:gd name="connsiteX3" fmla="*/ 23 w 9316"/>
              <a:gd name="connsiteY3" fmla="*/ 8205 h 8205"/>
              <a:gd name="connsiteX4" fmla="*/ 6 w 9316"/>
              <a:gd name="connsiteY4" fmla="*/ 2863 h 8205"/>
              <a:gd name="connsiteX0" fmla="*/ 347 w 10341"/>
              <a:gd name="connsiteY0" fmla="*/ 3489 h 10000"/>
              <a:gd name="connsiteX1" fmla="*/ 10341 w 10341"/>
              <a:gd name="connsiteY1" fmla="*/ 0 h 10000"/>
              <a:gd name="connsiteX2" fmla="*/ 10252 w 10341"/>
              <a:gd name="connsiteY2" fmla="*/ 9820 h 10000"/>
              <a:gd name="connsiteX3" fmla="*/ 366 w 10341"/>
              <a:gd name="connsiteY3" fmla="*/ 10000 h 10000"/>
              <a:gd name="connsiteX4" fmla="*/ 347 w 10341"/>
              <a:gd name="connsiteY4" fmla="*/ 3489 h 10000"/>
              <a:gd name="connsiteX0" fmla="*/ 9 w 10003"/>
              <a:gd name="connsiteY0" fmla="*/ 3489 h 10000"/>
              <a:gd name="connsiteX1" fmla="*/ 10003 w 10003"/>
              <a:gd name="connsiteY1" fmla="*/ 0 h 10000"/>
              <a:gd name="connsiteX2" fmla="*/ 9914 w 10003"/>
              <a:gd name="connsiteY2" fmla="*/ 9820 h 10000"/>
              <a:gd name="connsiteX3" fmla="*/ 28 w 10003"/>
              <a:gd name="connsiteY3" fmla="*/ 10000 h 10000"/>
              <a:gd name="connsiteX4" fmla="*/ 9 w 10003"/>
              <a:gd name="connsiteY4" fmla="*/ 3489 h 10000"/>
              <a:gd name="connsiteX0" fmla="*/ 0 w 9994"/>
              <a:gd name="connsiteY0" fmla="*/ 3489 h 10000"/>
              <a:gd name="connsiteX1" fmla="*/ 9994 w 9994"/>
              <a:gd name="connsiteY1" fmla="*/ 0 h 10000"/>
              <a:gd name="connsiteX2" fmla="*/ 9905 w 9994"/>
              <a:gd name="connsiteY2" fmla="*/ 9820 h 10000"/>
              <a:gd name="connsiteX3" fmla="*/ 19 w 9994"/>
              <a:gd name="connsiteY3" fmla="*/ 10000 h 10000"/>
              <a:gd name="connsiteX4" fmla="*/ 0 w 9994"/>
              <a:gd name="connsiteY4" fmla="*/ 348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 h="10000">
                <a:moveTo>
                  <a:pt x="0" y="3489"/>
                </a:moveTo>
                <a:lnTo>
                  <a:pt x="9994" y="0"/>
                </a:lnTo>
                <a:cubicBezTo>
                  <a:pt x="9964" y="3274"/>
                  <a:pt x="9935" y="6546"/>
                  <a:pt x="9905" y="9820"/>
                </a:cubicBezTo>
                <a:lnTo>
                  <a:pt x="19" y="10000"/>
                </a:lnTo>
                <a:cubicBezTo>
                  <a:pt x="9" y="6744"/>
                  <a:pt x="9" y="6744"/>
                  <a:pt x="0" y="3489"/>
                </a:cubicBezTo>
                <a:close/>
              </a:path>
            </a:pathLst>
          </a:custGeom>
          <a:solidFill>
            <a:srgbClr val="FFCC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ja-JP" altLang="en-US" b="0" dirty="0"/>
          </a:p>
        </p:txBody>
      </p:sp>
      <p:sp>
        <p:nvSpPr>
          <p:cNvPr id="2069" name="Rectangle 21"/>
          <p:cNvSpPr>
            <a:spLocks noChangeArrowheads="1"/>
          </p:cNvSpPr>
          <p:nvPr/>
        </p:nvSpPr>
        <p:spPr bwMode="auto">
          <a:xfrm>
            <a:off x="0" y="6597650"/>
            <a:ext cx="9144000" cy="260350"/>
          </a:xfrm>
          <a:prstGeom prst="rect">
            <a:avLst/>
          </a:prstGeom>
          <a:solidFill>
            <a:srgbClr val="FF3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b="0"/>
          </a:p>
        </p:txBody>
      </p:sp>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8753">
            <a:off x="4353392" y="3864943"/>
            <a:ext cx="6088063" cy="3213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068" name="Rectangle 20"/>
          <p:cNvSpPr>
            <a:spLocks noChangeArrowheads="1"/>
          </p:cNvSpPr>
          <p:nvPr/>
        </p:nvSpPr>
        <p:spPr bwMode="auto">
          <a:xfrm>
            <a:off x="0" y="0"/>
            <a:ext cx="9144000" cy="404813"/>
          </a:xfrm>
          <a:prstGeom prst="rect">
            <a:avLst/>
          </a:prstGeom>
          <a:solidFill>
            <a:srgbClr val="3366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b="0"/>
          </a:p>
        </p:txBody>
      </p:sp>
      <p:sp>
        <p:nvSpPr>
          <p:cNvPr id="2076" name="Text Box 28"/>
          <p:cNvSpPr txBox="1">
            <a:spLocks noChangeArrowheads="1"/>
          </p:cNvSpPr>
          <p:nvPr/>
        </p:nvSpPr>
        <p:spPr bwMode="auto">
          <a:xfrm>
            <a:off x="4140200" y="0"/>
            <a:ext cx="446424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ja-JP" altLang="en-US" b="0" dirty="0">
                <a:solidFill>
                  <a:schemeClr val="bg1"/>
                </a:solidFill>
                <a:latin typeface="ＭＳ Ｐゴシック"/>
                <a:ea typeface="ＭＳ Ｐゴシック"/>
                <a:cs typeface="ＭＳ Ｐゴシック"/>
              </a:rPr>
              <a:t>管理監督者向けメンタルヘルス研修 資料</a:t>
            </a:r>
          </a:p>
        </p:txBody>
      </p:sp>
      <p:pic>
        <p:nvPicPr>
          <p:cNvPr id="1332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23928" y="549407"/>
            <a:ext cx="5011737" cy="2933435"/>
          </a:xfrm>
          <a:prstGeom prst="rect">
            <a:avLst/>
          </a:prstGeom>
          <a:noFill/>
          <a:ln>
            <a:noFill/>
          </a:ln>
          <a:effectLst>
            <a:glow rad="63500">
              <a:srgbClr val="FFFFFF">
                <a:alpha val="75000"/>
              </a:srgb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図 12" descr="タイトル.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1291695">
            <a:off x="1692196" y="404664"/>
            <a:ext cx="2882420" cy="8180847"/>
          </a:xfrm>
          <a:prstGeom prst="rect">
            <a:avLst/>
          </a:prstGeom>
          <a:noFill/>
          <a:ln>
            <a:noFill/>
          </a:ln>
          <a:effectLst>
            <a:outerShdw blurRad="63500" dist="254000" dir="12420000" sx="107000" sy="107000" algn="ctr" rotWithShape="0">
              <a:srgbClr val="000000">
                <a:alpha val="51000"/>
              </a:srgbClr>
            </a:outerShdw>
          </a:effectLst>
        </p:spPr>
      </p:pic>
      <p:pic>
        <p:nvPicPr>
          <p:cNvPr id="205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18138" t="9888" r="9306" b="17557"/>
          <a:stretch>
            <a:fillRect/>
          </a:stretch>
        </p:blipFill>
        <p:spPr bwMode="auto">
          <a:xfrm>
            <a:off x="-756196" y="3933825"/>
            <a:ext cx="3168650" cy="3168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062"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029" y="6135688"/>
            <a:ext cx="1655763" cy="965200"/>
          </a:xfrm>
          <a:prstGeom prst="rect">
            <a:avLst/>
          </a:prstGeom>
          <a:noFill/>
          <a:ln>
            <a:noFill/>
          </a:ln>
          <a:effectLst>
            <a:glow rad="12700">
              <a:schemeClr val="tx1"/>
            </a:glow>
            <a:outerShdw blurRad="63500" dist="38099" dir="2700000" algn="ctr" rotWithShape="0">
              <a:schemeClr val="bg2">
                <a:alpha val="74998"/>
              </a:schemeClr>
            </a:outerShdw>
            <a:softEdge rad="127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4" name="図形グループ 3"/>
          <p:cNvGrpSpPr/>
          <p:nvPr/>
        </p:nvGrpSpPr>
        <p:grpSpPr>
          <a:xfrm>
            <a:off x="4283968" y="3501008"/>
            <a:ext cx="4680520" cy="360040"/>
            <a:chOff x="2771800" y="5877272"/>
            <a:chExt cx="6416842" cy="576064"/>
          </a:xfrm>
        </p:grpSpPr>
        <p:sp>
          <p:nvSpPr>
            <p:cNvPr id="2" name="正方形/長方形 1"/>
            <p:cNvSpPr/>
            <p:nvPr/>
          </p:nvSpPr>
          <p:spPr>
            <a:xfrm>
              <a:off x="2771800" y="5877272"/>
              <a:ext cx="6416842" cy="576064"/>
            </a:xfrm>
            <a:prstGeom prst="rect">
              <a:avLst/>
            </a:prstGeom>
            <a:solidFill>
              <a:srgbClr val="FF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771801" y="5877272"/>
              <a:ext cx="789765" cy="576064"/>
            </a:xfrm>
            <a:prstGeom prst="rect">
              <a:avLst/>
            </a:prstGeom>
            <a:solidFill>
              <a:srgbClr val="000000"/>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テキスト ボックス 2"/>
          <p:cNvSpPr txBox="1"/>
          <p:nvPr/>
        </p:nvSpPr>
        <p:spPr>
          <a:xfrm>
            <a:off x="4303208" y="3501008"/>
            <a:ext cx="4753231" cy="338554"/>
          </a:xfrm>
          <a:prstGeom prst="rect">
            <a:avLst/>
          </a:prstGeom>
          <a:noFill/>
        </p:spPr>
        <p:txBody>
          <a:bodyPr wrap="square" rtlCol="0">
            <a:spAutoFit/>
          </a:bodyPr>
          <a:lstStyle/>
          <a:p>
            <a:r>
              <a:rPr kumimoji="1" lang="en-US" altLang="ja-JP" sz="1600" dirty="0">
                <a:solidFill>
                  <a:srgbClr val="FFFFFF"/>
                </a:solidFill>
                <a:latin typeface="+mj-ea"/>
                <a:ea typeface="+mj-ea"/>
              </a:rPr>
              <a:t>File1</a:t>
            </a:r>
            <a:r>
              <a:rPr lang="en-US" altLang="ja-JP" sz="1600" dirty="0">
                <a:latin typeface="+mj-ea"/>
                <a:ea typeface="+mj-ea"/>
              </a:rPr>
              <a:t>   </a:t>
            </a:r>
            <a:r>
              <a:rPr lang="ja-JP" altLang="en-US" sz="1600" dirty="0">
                <a:latin typeface="+mj-ea"/>
                <a:ea typeface="+mj-ea"/>
              </a:rPr>
              <a:t>忍び寄る</a:t>
            </a:r>
            <a:r>
              <a:rPr kumimoji="1" lang="ja-JP" altLang="en-US" sz="1600" dirty="0">
                <a:latin typeface="+mj-ea"/>
                <a:ea typeface="+mj-ea"/>
              </a:rPr>
              <a:t>メンタル不調の影、その時上司は</a:t>
            </a:r>
            <a:r>
              <a:rPr kumimoji="1" lang="en-US" altLang="ja-JP" sz="1600" dirty="0">
                <a:latin typeface="+mj-ea"/>
                <a:ea typeface="+mj-ea"/>
              </a:rPr>
              <a:t>!?</a:t>
            </a:r>
            <a:endParaRPr kumimoji="1" lang="ja-JP" altLang="en-US" sz="1600" dirty="0">
              <a:latin typeface="+mj-ea"/>
              <a:ea typeface="+mj-ea"/>
            </a:endParaRPr>
          </a:p>
        </p:txBody>
      </p:sp>
    </p:spTree>
    <p:extLst>
      <p:ext uri="{BB962C8B-B14F-4D97-AF65-F5344CB8AC3E}">
        <p14:creationId xmlns:p14="http://schemas.microsoft.com/office/powerpoint/2010/main" val="2879654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3717032"/>
            <a:ext cx="1547664" cy="3168352"/>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タイトル 2"/>
          <p:cNvSpPr>
            <a:spLocks noGrp="1"/>
          </p:cNvSpPr>
          <p:nvPr>
            <p:ph type="title"/>
          </p:nvPr>
        </p:nvSpPr>
        <p:spPr/>
        <p:txBody>
          <a:bodyPr>
            <a:normAutofit/>
          </a:bodyPr>
          <a:lstStyle/>
          <a:p>
            <a:r>
              <a:rPr kumimoji="1" lang="ja-JP" altLang="en-US" dirty="0"/>
              <a:t>チェック</a:t>
            </a:r>
            <a:r>
              <a:rPr kumimoji="1" lang="en-US" altLang="ja-JP" dirty="0"/>
              <a:t>1</a:t>
            </a:r>
            <a:r>
              <a:rPr kumimoji="1" lang="ja-JP" altLang="en-US" dirty="0"/>
              <a:t>：部下のストレスに気づく</a:t>
            </a:r>
          </a:p>
        </p:txBody>
      </p:sp>
      <p:sp>
        <p:nvSpPr>
          <p:cNvPr id="9" name="Text Box 4"/>
          <p:cNvSpPr txBox="1">
            <a:spLocks noChangeArrowheads="1"/>
          </p:cNvSpPr>
          <p:nvPr/>
        </p:nvSpPr>
        <p:spPr bwMode="auto">
          <a:xfrm>
            <a:off x="2987824" y="1628800"/>
            <a:ext cx="5904656" cy="1200328"/>
          </a:xfrm>
          <a:prstGeom prst="rect">
            <a:avLst/>
          </a:prstGeom>
          <a:solidFill>
            <a:schemeClr val="bg1"/>
          </a:solidFill>
          <a:ln>
            <a:noFill/>
          </a:ln>
          <a:effectLst/>
        </p:spPr>
        <p:txBody>
          <a:bodyPr wrap="square">
            <a:spAutoFit/>
          </a:bodyPr>
          <a:lstStyle/>
          <a:p>
            <a:pPr>
              <a:defRPr/>
            </a:pPr>
            <a:r>
              <a:rPr lang="ja-JP" altLang="en-US" sz="2400" dirty="0">
                <a:latin typeface="ＭＳ Ｐゴシック"/>
                <a:ea typeface="ＭＳ Ｐゴシック"/>
                <a:cs typeface="ＭＳ Ｐゴシック"/>
              </a:rPr>
              <a:t>部下の木下さんはストレスを抱えているでしょうか？　そのストレスの度合いはどのくらいでしょうか？</a:t>
            </a:r>
          </a:p>
        </p:txBody>
      </p:sp>
      <p:graphicFrame>
        <p:nvGraphicFramePr>
          <p:cNvPr id="10" name="図表 9"/>
          <p:cNvGraphicFramePr/>
          <p:nvPr>
            <p:extLst>
              <p:ext uri="{D42A27DB-BD31-4B8C-83A1-F6EECF244321}">
                <p14:modId xmlns:p14="http://schemas.microsoft.com/office/powerpoint/2010/main" val="3243458984"/>
              </p:ext>
            </p:extLst>
          </p:nvPr>
        </p:nvGraphicFramePr>
        <p:xfrm>
          <a:off x="2987824" y="2852936"/>
          <a:ext cx="601317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図 13" descr="どうしよう.png"/>
          <p:cNvPicPr>
            <a:picLocks noChangeAspect="1"/>
          </p:cNvPicPr>
          <p:nvPr/>
        </p:nvPicPr>
        <p:blipFill rotWithShape="1">
          <a:blip r:embed="rId7" cstate="print">
            <a:extLst>
              <a:ext uri="{28A0092B-C50C-407E-A947-70E740481C1C}">
                <a14:useLocalDpi xmlns:a14="http://schemas.microsoft.com/office/drawing/2010/main" val="0"/>
              </a:ext>
            </a:extLst>
          </a:blip>
          <a:stretch/>
        </p:blipFill>
        <p:spPr>
          <a:xfrm>
            <a:off x="262056" y="1541256"/>
            <a:ext cx="2581751" cy="8108314"/>
          </a:xfrm>
          <a:prstGeom prst="rect">
            <a:avLst/>
          </a:prstGeom>
        </p:spPr>
      </p:pic>
    </p:spTree>
    <p:extLst>
      <p:ext uri="{BB962C8B-B14F-4D97-AF65-F5344CB8AC3E}">
        <p14:creationId xmlns:p14="http://schemas.microsoft.com/office/powerpoint/2010/main" val="398684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627784" y="3429000"/>
            <a:ext cx="6336704" cy="3024336"/>
          </a:xfrm>
          <a:prstGeom prst="roundRect">
            <a:avLst/>
          </a:prstGeom>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正方形/長方形 11"/>
          <p:cNvSpPr/>
          <p:nvPr/>
        </p:nvSpPr>
        <p:spPr>
          <a:xfrm>
            <a:off x="0" y="3717032"/>
            <a:ext cx="1547664" cy="3140968"/>
          </a:xfrm>
          <a:prstGeom prst="rect">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チェック</a:t>
            </a:r>
            <a:r>
              <a:rPr lang="en-US" altLang="ja-JP" dirty="0"/>
              <a:t>1</a:t>
            </a:r>
            <a:r>
              <a:rPr lang="ja-JP" altLang="en-US" dirty="0"/>
              <a:t>：正解は「</a:t>
            </a:r>
            <a:r>
              <a:rPr lang="en-US" altLang="ja-JP" dirty="0"/>
              <a:t>C</a:t>
            </a:r>
            <a:r>
              <a:rPr lang="ja-JP" altLang="en-US" dirty="0"/>
              <a:t>」</a:t>
            </a:r>
          </a:p>
        </p:txBody>
      </p:sp>
      <p:sp>
        <p:nvSpPr>
          <p:cNvPr id="5" name="コンテンツ プレースホルダ 2"/>
          <p:cNvSpPr txBox="1">
            <a:spLocks/>
          </p:cNvSpPr>
          <p:nvPr/>
        </p:nvSpPr>
        <p:spPr>
          <a:xfrm>
            <a:off x="3059832" y="3861048"/>
            <a:ext cx="5616624" cy="2160240"/>
          </a:xfrm>
          <a:prstGeom prst="rect">
            <a:avLst/>
          </a:prstGeom>
        </p:spPr>
        <p:txBody>
          <a:bodyPr vert="horz">
            <a:noAutofit/>
          </a:bodyPr>
          <a:lstStyle/>
          <a:p>
            <a:pPr>
              <a:lnSpc>
                <a:spcPct val="130000"/>
              </a:lnSpc>
              <a:spcAft>
                <a:spcPts val="600"/>
              </a:spcAft>
              <a:buClr>
                <a:srgbClr val="DD8047"/>
              </a:buClr>
              <a:buSzPct val="60000"/>
              <a:defRPr/>
            </a:pPr>
            <a:r>
              <a:rPr lang="ja-JP" altLang="ja-JP" sz="2400" dirty="0">
                <a:solidFill>
                  <a:prstClr val="black"/>
                </a:solidFill>
                <a:latin typeface="ＭＳ Ｐゴシック"/>
                <a:ea typeface="ＭＳ Ｐゴシック"/>
                <a:cs typeface="ＭＳ Ｐゴシック"/>
              </a:rPr>
              <a:t>ストレスの要因</a:t>
            </a:r>
            <a:r>
              <a:rPr lang="ja-JP" altLang="en-US" sz="2400" dirty="0">
                <a:solidFill>
                  <a:prstClr val="black"/>
                </a:solidFill>
                <a:latin typeface="ＭＳ Ｐゴシック"/>
                <a:ea typeface="ＭＳ Ｐゴシック"/>
                <a:cs typeface="ＭＳ Ｐゴシック"/>
              </a:rPr>
              <a:t>や</a:t>
            </a:r>
            <a:r>
              <a:rPr lang="ja-JP" altLang="ja-JP" sz="2400" dirty="0">
                <a:solidFill>
                  <a:prstClr val="black"/>
                </a:solidFill>
                <a:latin typeface="ＭＳ Ｐゴシック"/>
                <a:ea typeface="ＭＳ Ｐゴシック"/>
                <a:cs typeface="ＭＳ Ｐゴシック"/>
              </a:rPr>
              <a:t>感じ方</a:t>
            </a:r>
            <a:r>
              <a:rPr lang="ja-JP" altLang="en-US" sz="2400" dirty="0">
                <a:solidFill>
                  <a:prstClr val="black"/>
                </a:solidFill>
                <a:latin typeface="ＭＳ Ｐゴシック"/>
                <a:ea typeface="ＭＳ Ｐゴシック"/>
                <a:cs typeface="ＭＳ Ｐゴシック"/>
              </a:rPr>
              <a:t>は</a:t>
            </a:r>
            <a:r>
              <a:rPr lang="ja-JP" altLang="ja-JP" sz="2400" dirty="0">
                <a:solidFill>
                  <a:prstClr val="black"/>
                </a:solidFill>
                <a:latin typeface="ＭＳ Ｐゴシック"/>
                <a:ea typeface="ＭＳ Ｐゴシック"/>
                <a:cs typeface="ＭＳ Ｐゴシック"/>
              </a:rPr>
              <a:t>人それぞれ</a:t>
            </a:r>
            <a:r>
              <a:rPr lang="ja-JP" altLang="en-US" sz="2400" dirty="0">
                <a:solidFill>
                  <a:prstClr val="black"/>
                </a:solidFill>
                <a:latin typeface="ＭＳ Ｐゴシック"/>
                <a:ea typeface="ＭＳ Ｐゴシック"/>
                <a:cs typeface="ＭＳ Ｐゴシック"/>
              </a:rPr>
              <a:t>です。</a:t>
            </a:r>
            <a:endParaRPr lang="ja-JP" altLang="ja-JP" sz="2400" dirty="0">
              <a:solidFill>
                <a:prstClr val="black"/>
              </a:solidFill>
              <a:latin typeface="ＭＳ Ｐゴシック"/>
              <a:ea typeface="ＭＳ Ｐゴシック"/>
              <a:cs typeface="ＭＳ Ｐゴシック"/>
            </a:endParaRPr>
          </a:p>
          <a:p>
            <a:pPr>
              <a:lnSpc>
                <a:spcPct val="130000"/>
              </a:lnSpc>
              <a:spcAft>
                <a:spcPts val="600"/>
              </a:spcAft>
              <a:buClr>
                <a:srgbClr val="DD8047"/>
              </a:buClr>
              <a:buSzPct val="60000"/>
              <a:defRPr/>
            </a:pPr>
            <a:r>
              <a:rPr lang="ja-JP" altLang="ja-JP" sz="2400" dirty="0">
                <a:solidFill>
                  <a:prstClr val="black"/>
                </a:solidFill>
                <a:latin typeface="ＭＳ Ｐゴシック"/>
                <a:ea typeface="ＭＳ Ｐゴシック"/>
                <a:cs typeface="ＭＳ Ｐゴシック"/>
              </a:rPr>
              <a:t>『自分ならあれくらい平気』</a:t>
            </a:r>
            <a:r>
              <a:rPr lang="ja-JP" altLang="en-US" sz="2400" dirty="0">
                <a:solidFill>
                  <a:prstClr val="black"/>
                </a:solidFill>
                <a:latin typeface="ＭＳ Ｐゴシック"/>
                <a:ea typeface="ＭＳ Ｐゴシック"/>
                <a:cs typeface="ＭＳ Ｐゴシック"/>
              </a:rPr>
              <a:t>という、安易な決めつけは禁物。本人がどう感じているかは、</a:t>
            </a:r>
            <a:r>
              <a:rPr lang="ja-JP" altLang="ja-JP" sz="2400" dirty="0">
                <a:solidFill>
                  <a:prstClr val="black"/>
                </a:solidFill>
                <a:latin typeface="ＭＳ Ｐゴシック"/>
                <a:ea typeface="ＭＳ Ｐゴシック"/>
                <a:cs typeface="ＭＳ Ｐゴシック"/>
              </a:rPr>
              <a:t>本人に聞いてみないとわか</a:t>
            </a:r>
            <a:r>
              <a:rPr lang="ja-JP" altLang="en-US" sz="2400" dirty="0">
                <a:solidFill>
                  <a:prstClr val="black"/>
                </a:solidFill>
                <a:latin typeface="ＭＳ Ｐゴシック"/>
                <a:ea typeface="ＭＳ Ｐゴシック"/>
                <a:cs typeface="ＭＳ Ｐゴシック"/>
              </a:rPr>
              <a:t>りません。</a:t>
            </a:r>
            <a:endParaRPr lang="ja-JP" altLang="ja-JP" sz="2400" dirty="0">
              <a:solidFill>
                <a:prstClr val="black"/>
              </a:solidFill>
              <a:latin typeface="ＭＳ Ｐゴシック"/>
              <a:ea typeface="ＭＳ Ｐゴシック"/>
              <a:cs typeface="ＭＳ Ｐゴシック"/>
            </a:endParaRPr>
          </a:p>
        </p:txBody>
      </p:sp>
      <p:graphicFrame>
        <p:nvGraphicFramePr>
          <p:cNvPr id="8" name="図表 7"/>
          <p:cNvGraphicFramePr/>
          <p:nvPr>
            <p:extLst>
              <p:ext uri="{D42A27DB-BD31-4B8C-83A1-F6EECF244321}">
                <p14:modId xmlns:p14="http://schemas.microsoft.com/office/powerpoint/2010/main" val="2444228529"/>
              </p:ext>
            </p:extLst>
          </p:nvPr>
        </p:nvGraphicFramePr>
        <p:xfrm>
          <a:off x="2627784" y="1772816"/>
          <a:ext cx="6264696"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図 2" descr="りのチェック！.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15392" y="1196752"/>
            <a:ext cx="3448496" cy="8337158"/>
          </a:xfrm>
          <a:prstGeom prst="rect">
            <a:avLst/>
          </a:prstGeom>
        </p:spPr>
      </p:pic>
    </p:spTree>
    <p:extLst>
      <p:ext uri="{BB962C8B-B14F-4D97-AF65-F5344CB8AC3E}">
        <p14:creationId xmlns:p14="http://schemas.microsoft.com/office/powerpoint/2010/main" val="407615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452320" y="2852936"/>
            <a:ext cx="1835696" cy="4005064"/>
          </a:xfrm>
          <a:prstGeom prst="rect">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解説１：部下のストレスに気づく</a:t>
            </a:r>
          </a:p>
        </p:txBody>
      </p:sp>
      <p:pic>
        <p:nvPicPr>
          <p:cNvPr id="4" name="図 3" descr="こうしたストレスがありそうです.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052736"/>
            <a:ext cx="2868930" cy="6858000"/>
          </a:xfrm>
          <a:prstGeom prst="rect">
            <a:avLst/>
          </a:prstGeom>
        </p:spPr>
      </p:pic>
      <p:graphicFrame>
        <p:nvGraphicFramePr>
          <p:cNvPr id="7" name="図表 6"/>
          <p:cNvGraphicFramePr/>
          <p:nvPr>
            <p:extLst>
              <p:ext uri="{D42A27DB-BD31-4B8C-83A1-F6EECF244321}">
                <p14:modId xmlns:p14="http://schemas.microsoft.com/office/powerpoint/2010/main" val="2678261882"/>
              </p:ext>
            </p:extLst>
          </p:nvPr>
        </p:nvGraphicFramePr>
        <p:xfrm>
          <a:off x="611560" y="2636912"/>
          <a:ext cx="5472608"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テキスト ボックス 7"/>
          <p:cNvSpPr txBox="1"/>
          <p:nvPr/>
        </p:nvSpPr>
        <p:spPr>
          <a:xfrm>
            <a:off x="1763688" y="6309320"/>
            <a:ext cx="3024987" cy="369332"/>
          </a:xfrm>
          <a:prstGeom prst="rect">
            <a:avLst/>
          </a:prstGeom>
          <a:noFill/>
        </p:spPr>
        <p:txBody>
          <a:bodyPr wrap="none" rtlCol="0">
            <a:spAutoFit/>
          </a:bodyPr>
          <a:lstStyle/>
          <a:p>
            <a:r>
              <a:rPr kumimoji="1" lang="ja-JP" altLang="en-US" dirty="0">
                <a:latin typeface="ＭＳ Ｐゴシック"/>
                <a:ea typeface="ＭＳ Ｐゴシック"/>
                <a:cs typeface="ＭＳ Ｐゴシック"/>
              </a:rPr>
              <a:t>＜職場のストレス要因一覧＞</a:t>
            </a:r>
          </a:p>
        </p:txBody>
      </p:sp>
      <p:sp>
        <p:nvSpPr>
          <p:cNvPr id="9" name="円/楕円 8"/>
          <p:cNvSpPr/>
          <p:nvPr/>
        </p:nvSpPr>
        <p:spPr>
          <a:xfrm>
            <a:off x="2483768" y="2708920"/>
            <a:ext cx="432048" cy="43204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11560" y="2708920"/>
            <a:ext cx="432048" cy="43204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355976" y="2708920"/>
            <a:ext cx="432048" cy="43204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コンテンツ プレースホルダー 2"/>
          <p:cNvSpPr>
            <a:spLocks noGrp="1"/>
          </p:cNvSpPr>
          <p:nvPr>
            <p:ph sz="quarter" idx="1"/>
          </p:nvPr>
        </p:nvSpPr>
        <p:spPr>
          <a:xfrm>
            <a:off x="612648" y="1600200"/>
            <a:ext cx="5543528" cy="1036712"/>
          </a:xfrm>
          <a:solidFill>
            <a:srgbClr val="FFFFFF"/>
          </a:solidFill>
        </p:spPr>
        <p:txBody>
          <a:bodyPr/>
          <a:lstStyle/>
          <a:p>
            <a:pPr marL="0" indent="0">
              <a:buNone/>
            </a:pPr>
            <a:r>
              <a:rPr lang="ja-JP" altLang="en-US" dirty="0"/>
              <a:t>木下さんには、</a:t>
            </a:r>
            <a:r>
              <a:rPr lang="en-US" altLang="ja-JP" dirty="0">
                <a:solidFill>
                  <a:srgbClr val="FF0000"/>
                </a:solidFill>
              </a:rPr>
              <a:t>○</a:t>
            </a:r>
            <a:r>
              <a:rPr lang="ja-JP" altLang="en-US" dirty="0">
                <a:solidFill>
                  <a:srgbClr val="FF0000"/>
                </a:solidFill>
              </a:rPr>
              <a:t>印</a:t>
            </a:r>
            <a:r>
              <a:rPr lang="ja-JP" altLang="en-US" dirty="0"/>
              <a:t>をつけたストレス要因がありそうですね。</a:t>
            </a:r>
            <a:endParaRPr kumimoji="1" lang="ja-JP" altLang="en-US" dirty="0"/>
          </a:p>
        </p:txBody>
      </p:sp>
    </p:spTree>
    <p:extLst>
      <p:ext uri="{BB962C8B-B14F-4D97-AF65-F5344CB8AC3E}">
        <p14:creationId xmlns:p14="http://schemas.microsoft.com/office/powerpoint/2010/main" val="660473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pic>
        <p:nvPicPr>
          <p:cNvPr id="5" name="図 4" descr="表情集（上司・目を閉じる）.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2132856"/>
            <a:ext cx="2088232" cy="2385182"/>
          </a:xfrm>
          <a:prstGeom prst="rect">
            <a:avLst/>
          </a:prstGeom>
        </p:spPr>
        <p:style>
          <a:lnRef idx="3">
            <a:schemeClr val="lt1"/>
          </a:lnRef>
          <a:fillRef idx="1">
            <a:schemeClr val="accent1"/>
          </a:fillRef>
          <a:effectRef idx="1">
            <a:schemeClr val="accent1"/>
          </a:effectRef>
          <a:fontRef idx="minor">
            <a:schemeClr val="lt1"/>
          </a:fontRef>
        </p:style>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t>解説１：部下のストレスに気づく</a:t>
            </a:r>
            <a:endParaRPr lang="ja-JP" altLang="en-US" dirty="0">
              <a:latin typeface="+mj-ea"/>
              <a:cs typeface="ＭＳ Ｐゴシック" charset="0"/>
            </a:endParaRPr>
          </a:p>
        </p:txBody>
      </p:sp>
      <p:sp>
        <p:nvSpPr>
          <p:cNvPr id="19460" name="AutoShape 4"/>
          <p:cNvSpPr>
            <a:spLocks noChangeArrowheads="1"/>
          </p:cNvSpPr>
          <p:nvPr/>
        </p:nvSpPr>
        <p:spPr bwMode="auto">
          <a:xfrm>
            <a:off x="457200" y="1628775"/>
            <a:ext cx="5770563" cy="2448297"/>
          </a:xfrm>
          <a:prstGeom prst="wedgeRoundRectCallout">
            <a:avLst>
              <a:gd name="adj1" fmla="val 58444"/>
              <a:gd name="adj2" fmla="val 25870"/>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spcAft>
                <a:spcPts val="1200"/>
              </a:spcAft>
              <a:defRPr/>
            </a:pPr>
            <a:r>
              <a:rPr lang="ja-JP" altLang="en-US" sz="2000" dirty="0">
                <a:latin typeface="ＭＳ Ｐゴシック"/>
                <a:ea typeface="ＭＳ Ｐゴシック"/>
                <a:cs typeface="ＭＳ Ｐゴシック"/>
              </a:rPr>
              <a:t>なるほど。「ノルマのプレッシャー」、「残業が続く」、「ノルマ未達」、「努力が成果に結びつかない」、そして「上司である私のフォロー不足」</a:t>
            </a:r>
            <a:r>
              <a:rPr lang="en-US" altLang="ja-JP" sz="2000" dirty="0">
                <a:latin typeface="ＭＳ Ｐゴシック"/>
                <a:ea typeface="ＭＳ Ｐゴシック"/>
                <a:cs typeface="ＭＳ Ｐゴシック"/>
              </a:rPr>
              <a:t>……</a:t>
            </a:r>
            <a:r>
              <a:rPr lang="ja-JP" altLang="en-US" sz="2000" dirty="0">
                <a:latin typeface="ＭＳ Ｐゴシック"/>
                <a:ea typeface="ＭＳ Ｐゴシック"/>
                <a:cs typeface="ＭＳ Ｐゴシック"/>
              </a:rPr>
              <a:t>。</a:t>
            </a:r>
            <a:endParaRPr lang="en-US" altLang="ja-JP" sz="2000" dirty="0">
              <a:latin typeface="ＭＳ Ｐゴシック"/>
              <a:ea typeface="ＭＳ Ｐゴシック"/>
              <a:cs typeface="ＭＳ Ｐゴシック"/>
            </a:endParaRPr>
          </a:p>
          <a:p>
            <a:pPr>
              <a:lnSpc>
                <a:spcPct val="120000"/>
              </a:lnSpc>
              <a:spcAft>
                <a:spcPts val="1200"/>
              </a:spcAft>
              <a:defRPr/>
            </a:pPr>
            <a:r>
              <a:rPr lang="ja-JP" altLang="en-US" sz="2000" dirty="0">
                <a:latin typeface="ＭＳ Ｐゴシック"/>
                <a:ea typeface="ＭＳ Ｐゴシック"/>
                <a:cs typeface="ＭＳ Ｐゴシック"/>
              </a:rPr>
              <a:t>どれも木下くんにとってはストレス要因なのかもしれないんですね。</a:t>
            </a:r>
          </a:p>
        </p:txBody>
      </p:sp>
      <p:sp>
        <p:nvSpPr>
          <p:cNvPr id="19462" name="AutoShape 6"/>
          <p:cNvSpPr>
            <a:spLocks noChangeArrowheads="1"/>
          </p:cNvSpPr>
          <p:nvPr/>
        </p:nvSpPr>
        <p:spPr bwMode="auto">
          <a:xfrm>
            <a:off x="3131840" y="5373216"/>
            <a:ext cx="4824536" cy="1008534"/>
          </a:xfrm>
          <a:prstGeom prst="wedgeRoundRectCallout">
            <a:avLst>
              <a:gd name="adj1" fmla="val -55161"/>
              <a:gd name="adj2" fmla="val 10296"/>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000" dirty="0">
                <a:latin typeface="ＭＳ Ｐゴシック"/>
                <a:ea typeface="ＭＳ Ｐゴシック"/>
                <a:cs typeface="ＭＳ Ｐゴシック"/>
              </a:rPr>
              <a:t>そうなんです。人によって、ストレスの感じ方はさまざまなんですよ。</a:t>
            </a:r>
            <a:endParaRPr lang="en-US" altLang="ja-JP" sz="2000" dirty="0">
              <a:latin typeface="ＭＳ Ｐゴシック"/>
              <a:ea typeface="ＭＳ Ｐゴシック"/>
              <a:cs typeface="ＭＳ Ｐゴシック"/>
            </a:endParaRPr>
          </a:p>
        </p:txBody>
      </p:sp>
      <p:pic>
        <p:nvPicPr>
          <p:cNvPr id="4" name="図 3" descr="表情集りの（ほほえみ）.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4221088"/>
            <a:ext cx="2120528" cy="2422071"/>
          </a:xfrm>
          <a:prstGeom prst="rect">
            <a:avLst/>
          </a:prstGeom>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154464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67544" y="1988840"/>
            <a:ext cx="8208912" cy="4320480"/>
          </a:xfrm>
          <a:prstGeom prst="roundRect">
            <a:avLst>
              <a:gd name="adj" fmla="val 13573"/>
            </a:avLst>
          </a:prstGeom>
          <a:ln w="57150" cmpd="sng"/>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まとめ１：部下のストレスに気づく</a:t>
            </a:r>
          </a:p>
        </p:txBody>
      </p:sp>
      <p:pic>
        <p:nvPicPr>
          <p:cNvPr id="9" name="図 8" descr="こうしたストレスがありそうです.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124744"/>
            <a:ext cx="2868930" cy="6858000"/>
          </a:xfrm>
          <a:prstGeom prst="rect">
            <a:avLst/>
          </a:prstGeom>
        </p:spPr>
      </p:pic>
      <p:sp>
        <p:nvSpPr>
          <p:cNvPr id="4" name="テキスト ボックス 3"/>
          <p:cNvSpPr txBox="1"/>
          <p:nvPr/>
        </p:nvSpPr>
        <p:spPr>
          <a:xfrm>
            <a:off x="10291296" y="1243933"/>
            <a:ext cx="184666"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971600" y="2492896"/>
            <a:ext cx="5112567" cy="3336298"/>
          </a:xfrm>
          <a:prstGeom prst="rect">
            <a:avLst/>
          </a:prstGeom>
          <a:noFill/>
        </p:spPr>
        <p:txBody>
          <a:bodyPr wrap="square" rtlCol="0">
            <a:spAutoFit/>
          </a:bodyPr>
          <a:lstStyle/>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部下のストレスに「決めつけ」は禁物です。</a:t>
            </a:r>
            <a:endParaRPr lang="en-US" altLang="ja-JP" sz="2400" dirty="0">
              <a:latin typeface="ＭＳ Ｐゴシック"/>
              <a:ea typeface="ＭＳ Ｐゴシック"/>
              <a:cs typeface="ＭＳ Ｐゴシック"/>
            </a:endParaRPr>
          </a:p>
          <a:p>
            <a:pPr marL="457200" indent="-457200">
              <a:lnSpc>
                <a:spcPct val="120000"/>
              </a:lnSpc>
              <a:spcAft>
                <a:spcPts val="600"/>
              </a:spcAft>
              <a:buFont typeface="+mj-lt"/>
              <a:buAutoNum type="arabicPeriod"/>
            </a:pPr>
            <a:r>
              <a:rPr kumimoji="1" lang="ja-JP" altLang="en-US" sz="2400" dirty="0">
                <a:latin typeface="ＭＳ Ｐゴシック"/>
                <a:ea typeface="ＭＳ Ｐゴシック"/>
                <a:cs typeface="ＭＳ Ｐゴシック"/>
              </a:rPr>
              <a:t>本人がどう感じているかは、本人に聞かないとわかりません。</a:t>
            </a:r>
            <a:endParaRPr kumimoji="1" lang="en-US" altLang="ja-JP" sz="2400" dirty="0">
              <a:latin typeface="ＭＳ Ｐゴシック"/>
              <a:ea typeface="ＭＳ Ｐゴシック"/>
              <a:cs typeface="ＭＳ Ｐゴシック"/>
            </a:endParaRPr>
          </a:p>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残業が続いたり、仕事の量が増えたり、責任が重くなったりすることはストレスの要因となります。</a:t>
            </a:r>
            <a:endParaRPr kumimoji="1" lang="ja-JP" altLang="en-US" sz="2400" dirty="0">
              <a:latin typeface="ＭＳ Ｐゴシック"/>
              <a:ea typeface="ＭＳ Ｐゴシック"/>
              <a:cs typeface="ＭＳ Ｐゴシック"/>
            </a:endParaRPr>
          </a:p>
        </p:txBody>
      </p:sp>
    </p:spTree>
    <p:extLst>
      <p:ext uri="{BB962C8B-B14F-4D97-AF65-F5344CB8AC3E}">
        <p14:creationId xmlns:p14="http://schemas.microsoft.com/office/powerpoint/2010/main" val="385853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sp>
        <p:nvSpPr>
          <p:cNvPr id="17410"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木下さんへの対応をどうするか</a:t>
            </a:r>
          </a:p>
        </p:txBody>
      </p:sp>
      <p:pic>
        <p:nvPicPr>
          <p:cNvPr id="1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4221088"/>
            <a:ext cx="2076450" cy="2371725"/>
          </a:xfrm>
          <a:prstGeom prst="rect">
            <a:avLst/>
          </a:prstGeom>
          <a:ln/>
        </p:spPr>
        <p:style>
          <a:lnRef idx="3">
            <a:schemeClr val="lt1"/>
          </a:lnRef>
          <a:fillRef idx="1">
            <a:schemeClr val="accent1"/>
          </a:fillRef>
          <a:effectRef idx="1">
            <a:schemeClr val="accent1"/>
          </a:effectRef>
          <a:fontRef idx="minor">
            <a:schemeClr val="lt1"/>
          </a:fontRef>
        </p:style>
      </p:pic>
      <p:sp>
        <p:nvSpPr>
          <p:cNvPr id="15" name="AutoShape 4"/>
          <p:cNvSpPr>
            <a:spLocks noChangeArrowheads="1"/>
          </p:cNvSpPr>
          <p:nvPr/>
        </p:nvSpPr>
        <p:spPr bwMode="auto">
          <a:xfrm>
            <a:off x="323528" y="4365104"/>
            <a:ext cx="5770563" cy="1872208"/>
          </a:xfrm>
          <a:prstGeom prst="wedgeRoundRectCallout">
            <a:avLst>
              <a:gd name="adj1" fmla="val 58444"/>
              <a:gd name="adj2" fmla="val 25870"/>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本人から何か言ってくるまで、しばらく様子を見ようかとも考えたんですが、やはり、声をかけるべきなんですかねえ</a:t>
            </a:r>
            <a:r>
              <a:rPr lang="en-US" altLang="ja-JP" sz="2400" dirty="0">
                <a:latin typeface="ＭＳ Ｐゴシック"/>
                <a:ea typeface="ＭＳ Ｐゴシック"/>
                <a:cs typeface="ＭＳ Ｐゴシック"/>
              </a:rPr>
              <a:t>……</a:t>
            </a:r>
            <a:r>
              <a:rPr lang="ja-JP" altLang="en-US" sz="2400" dirty="0">
                <a:latin typeface="ＭＳ Ｐゴシック"/>
                <a:ea typeface="ＭＳ Ｐゴシック"/>
                <a:cs typeface="ＭＳ Ｐゴシック"/>
              </a:rPr>
              <a:t>。</a:t>
            </a:r>
            <a:endParaRPr lang="en-US" altLang="ja-JP" sz="2400" dirty="0">
              <a:latin typeface="ＭＳ Ｐゴシック"/>
              <a:ea typeface="ＭＳ Ｐゴシック"/>
              <a:cs typeface="ＭＳ Ｐゴシック"/>
            </a:endParaRPr>
          </a:p>
        </p:txBody>
      </p:sp>
      <p:pic>
        <p:nvPicPr>
          <p:cNvPr id="2049" name="Picture 1" descr="C:\Users\165647\Desktop\%E8%A1%A8%E6%83%85%E9%9B%86%E3%82%8A%E3%81%AE2[1].png"/>
          <p:cNvPicPr>
            <a:picLocks noChangeAspect="1" noChangeArrowheads="1"/>
          </p:cNvPicPr>
          <p:nvPr/>
        </p:nvPicPr>
        <p:blipFill>
          <a:blip r:embed="rId5" cstate="print"/>
          <a:srcRect/>
          <a:stretch>
            <a:fillRect/>
          </a:stretch>
        </p:blipFill>
        <p:spPr bwMode="auto">
          <a:xfrm>
            <a:off x="539552" y="1700808"/>
            <a:ext cx="1885996" cy="2154188"/>
          </a:xfrm>
          <a:prstGeom prst="rect">
            <a:avLst/>
          </a:prstGeom>
        </p:spPr>
        <p:style>
          <a:lnRef idx="3">
            <a:schemeClr val="lt1"/>
          </a:lnRef>
          <a:fillRef idx="1">
            <a:schemeClr val="accent2"/>
          </a:fillRef>
          <a:effectRef idx="1">
            <a:schemeClr val="accent2"/>
          </a:effectRef>
          <a:fontRef idx="minor">
            <a:schemeClr val="lt1"/>
          </a:fontRef>
        </p:style>
      </p:pic>
      <p:sp>
        <p:nvSpPr>
          <p:cNvPr id="16" name="AutoShape 6"/>
          <p:cNvSpPr>
            <a:spLocks noChangeArrowheads="1"/>
          </p:cNvSpPr>
          <p:nvPr/>
        </p:nvSpPr>
        <p:spPr bwMode="auto">
          <a:xfrm>
            <a:off x="2915816" y="2060848"/>
            <a:ext cx="5328170" cy="1512168"/>
          </a:xfrm>
          <a:prstGeom prst="wedgeRoundRectCallout">
            <a:avLst>
              <a:gd name="adj1" fmla="val -60146"/>
              <a:gd name="adj2" fmla="val 24160"/>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さて、木下さんのことですが、</a:t>
            </a:r>
            <a:endParaRPr lang="en-US" altLang="ja-JP" sz="2400" dirty="0">
              <a:latin typeface="ＭＳ Ｐゴシック"/>
              <a:ea typeface="ＭＳ Ｐゴシック"/>
              <a:cs typeface="ＭＳ Ｐゴシック"/>
            </a:endParaRPr>
          </a:p>
          <a:p>
            <a:pPr>
              <a:lnSpc>
                <a:spcPct val="120000"/>
              </a:lnSpc>
              <a:defRPr/>
            </a:pPr>
            <a:r>
              <a:rPr lang="ja-JP" altLang="en-US" sz="2400" dirty="0">
                <a:latin typeface="ＭＳ Ｐゴシック"/>
                <a:ea typeface="ＭＳ Ｐゴシック"/>
                <a:cs typeface="ＭＳ Ｐゴシック"/>
              </a:rPr>
              <a:t>山田さんは、どう対応したらいいと思いますか？</a:t>
            </a:r>
          </a:p>
        </p:txBody>
      </p:sp>
    </p:spTree>
    <p:extLst>
      <p:ext uri="{BB962C8B-B14F-4D97-AF65-F5344CB8AC3E}">
        <p14:creationId xmlns:p14="http://schemas.microsoft.com/office/powerpoint/2010/main" val="2671069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オフィス風景.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rcRect t="38393" b="15444"/>
          <a:stretch/>
        </p:blipFill>
        <p:spPr>
          <a:xfrm>
            <a:off x="0" y="2636912"/>
            <a:ext cx="9150424" cy="4221088"/>
          </a:xfrm>
          <a:prstGeom prst="rect">
            <a:avLst/>
          </a:prstGeom>
        </p:spPr>
      </p:pic>
      <p:sp>
        <p:nvSpPr>
          <p:cNvPr id="6" name="正方形/長方形 5"/>
          <p:cNvSpPr/>
          <p:nvPr/>
        </p:nvSpPr>
        <p:spPr>
          <a:xfrm>
            <a:off x="0" y="5157192"/>
            <a:ext cx="7343800" cy="1700808"/>
          </a:xfrm>
          <a:prstGeom prst="rect">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386" name="Rectangle 2"/>
          <p:cNvSpPr>
            <a:spLocks noGrp="1" noChangeArrowheads="1"/>
          </p:cNvSpPr>
          <p:nvPr>
            <p:ph type="title"/>
          </p:nvPr>
        </p:nvSpPr>
        <p:spPr>
          <a:xfrm>
            <a:off x="323528" y="476672"/>
            <a:ext cx="8496944" cy="990600"/>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ja-JP" altLang="en-US" dirty="0">
                <a:solidFill>
                  <a:srgbClr val="000000"/>
                </a:solidFill>
                <a:latin typeface="+mj-ea"/>
                <a:cs typeface="ＭＳ Ｐゴシック" charset="0"/>
              </a:rPr>
              <a:t>第</a:t>
            </a:r>
            <a:r>
              <a:rPr lang="en-US" altLang="ja-JP" dirty="0">
                <a:solidFill>
                  <a:srgbClr val="000000"/>
                </a:solidFill>
                <a:latin typeface="+mj-ea"/>
                <a:cs typeface="ＭＳ Ｐゴシック" charset="0"/>
              </a:rPr>
              <a:t>2</a:t>
            </a:r>
            <a:r>
              <a:rPr lang="ja-JP" altLang="en-US" dirty="0">
                <a:solidFill>
                  <a:srgbClr val="000000"/>
                </a:solidFill>
                <a:latin typeface="+mj-ea"/>
                <a:cs typeface="ＭＳ Ｐゴシック" charset="0"/>
              </a:rPr>
              <a:t>章：不調の部下に声をかける</a:t>
            </a:r>
          </a:p>
        </p:txBody>
      </p:sp>
      <p:sp>
        <p:nvSpPr>
          <p:cNvPr id="3" name="正方形/長方形 2"/>
          <p:cNvSpPr/>
          <p:nvPr/>
        </p:nvSpPr>
        <p:spPr>
          <a:xfrm>
            <a:off x="1619672" y="5157192"/>
            <a:ext cx="7524328" cy="1700808"/>
          </a:xfrm>
          <a:prstGeom prst="rect">
            <a:avLst/>
          </a:prstGeom>
          <a:solidFill>
            <a:schemeClr val="accent5">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7" name="図 6" descr="不調の部下に声をかける.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124744"/>
            <a:ext cx="9144000" cy="6707208"/>
          </a:xfrm>
          <a:prstGeom prst="rect">
            <a:avLst/>
          </a:prstGeom>
          <a:effectLst>
            <a:outerShdw blurRad="206375" dist="38100" dir="8100000" algn="tr" rotWithShape="0">
              <a:prstClr val="black">
                <a:alpha val="40000"/>
              </a:prstClr>
            </a:outerShdw>
          </a:effectLst>
        </p:spPr>
      </p:pic>
    </p:spTree>
    <p:extLst>
      <p:ext uri="{BB962C8B-B14F-4D97-AF65-F5344CB8AC3E}">
        <p14:creationId xmlns:p14="http://schemas.microsoft.com/office/powerpoint/2010/main" val="50208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sp>
        <p:nvSpPr>
          <p:cNvPr id="17410"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木下さんは「メンタル」なのか？</a:t>
            </a:r>
          </a:p>
        </p:txBody>
      </p:sp>
      <p:sp>
        <p:nvSpPr>
          <p:cNvPr id="1026" name="AutoShape 2" descr="https://dl-web.dropbox.com/get/%40Inbox/%E3%81%8B%20%E7%AE%A1%E7%90%86%E8%81%B7%E5%90%91%E3%81%91e-Learning%202011%E5%B9%B4/%E8%A1%A8%E6%83%85%E9%9B%86%E3%82%8A%E3%81%AE2.png?w=ddfec3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027" name="Picture 3" descr="C:\Users\165647\Desktop\%E8%A1%A8%E6%83%85%E9%9B%86%E3%82%8A%E3%81%AE3[1].png"/>
          <p:cNvPicPr>
            <a:picLocks noChangeAspect="1" noChangeArrowheads="1"/>
          </p:cNvPicPr>
          <p:nvPr/>
        </p:nvPicPr>
        <p:blipFill>
          <a:blip r:embed="rId4" cstate="print"/>
          <a:srcRect/>
          <a:stretch>
            <a:fillRect/>
          </a:stretch>
        </p:blipFill>
        <p:spPr bwMode="auto">
          <a:xfrm>
            <a:off x="323528" y="3140968"/>
            <a:ext cx="1737157" cy="1984183"/>
          </a:xfrm>
          <a:prstGeom prst="rect">
            <a:avLst/>
          </a:prstGeom>
        </p:spPr>
        <p:style>
          <a:lnRef idx="3">
            <a:schemeClr val="lt1"/>
          </a:lnRef>
          <a:fillRef idx="1">
            <a:schemeClr val="accent2"/>
          </a:fillRef>
          <a:effectRef idx="1">
            <a:schemeClr val="accent2"/>
          </a:effectRef>
          <a:fontRef idx="minor">
            <a:schemeClr val="lt1"/>
          </a:fontRef>
        </p:style>
      </p:pic>
      <p:sp>
        <p:nvSpPr>
          <p:cNvPr id="15" name="AutoShape 4"/>
          <p:cNvSpPr>
            <a:spLocks noChangeArrowheads="1"/>
          </p:cNvSpPr>
          <p:nvPr/>
        </p:nvSpPr>
        <p:spPr bwMode="auto">
          <a:xfrm>
            <a:off x="2411760" y="5373216"/>
            <a:ext cx="4248472" cy="1152128"/>
          </a:xfrm>
          <a:prstGeom prst="wedgeRoundRectCallout">
            <a:avLst>
              <a:gd name="adj1" fmla="val 57212"/>
              <a:gd name="adj2" fmla="val -52087"/>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「いつもと違う変化」と言うと、</a:t>
            </a:r>
            <a:endParaRPr lang="en-US" altLang="ja-JP" sz="2400" dirty="0">
              <a:latin typeface="ＭＳ Ｐゴシック"/>
              <a:ea typeface="ＭＳ Ｐゴシック"/>
              <a:cs typeface="ＭＳ Ｐゴシック"/>
            </a:endParaRPr>
          </a:p>
          <a:p>
            <a:pPr>
              <a:lnSpc>
                <a:spcPct val="120000"/>
              </a:lnSpc>
              <a:defRPr/>
            </a:pPr>
            <a:r>
              <a:rPr lang="ja-JP" altLang="en-US" sz="2400" dirty="0">
                <a:latin typeface="ＭＳ Ｐゴシック"/>
                <a:ea typeface="ＭＳ Ｐゴシック"/>
                <a:cs typeface="ＭＳ Ｐゴシック"/>
              </a:rPr>
              <a:t>例えばどんなことですか？</a:t>
            </a:r>
          </a:p>
        </p:txBody>
      </p:sp>
      <p:sp>
        <p:nvSpPr>
          <p:cNvPr id="16" name="AutoShape 6"/>
          <p:cNvSpPr>
            <a:spLocks noChangeArrowheads="1"/>
          </p:cNvSpPr>
          <p:nvPr/>
        </p:nvSpPr>
        <p:spPr bwMode="auto">
          <a:xfrm>
            <a:off x="2411760" y="3212976"/>
            <a:ext cx="4248472" cy="1944216"/>
          </a:xfrm>
          <a:prstGeom prst="wedgeRoundRectCallout">
            <a:avLst>
              <a:gd name="adj1" fmla="val -58238"/>
              <a:gd name="adj2" fmla="val 28604"/>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断定はできませんが、木下さんの</a:t>
            </a:r>
            <a:r>
              <a:rPr lang="ja-JP" altLang="en-US" sz="2400" dirty="0">
                <a:solidFill>
                  <a:srgbClr val="000000"/>
                </a:solidFill>
                <a:latin typeface="ＭＳ Ｐゴシック"/>
                <a:ea typeface="ＭＳ Ｐゴシック"/>
                <a:cs typeface="ＭＳ Ｐゴシック"/>
              </a:rPr>
              <a:t>「いつもと違う変化」</a:t>
            </a:r>
            <a:r>
              <a:rPr lang="ja-JP" altLang="en-US" sz="2400" dirty="0">
                <a:latin typeface="ＭＳ Ｐゴシック"/>
                <a:ea typeface="ＭＳ Ｐゴシック"/>
                <a:cs typeface="ＭＳ Ｐゴシック"/>
              </a:rPr>
              <a:t>には、メンタル不調が関連しているかもしれませんね。</a:t>
            </a:r>
            <a:endParaRPr lang="en-US" altLang="ja-JP" sz="2400" dirty="0">
              <a:latin typeface="ＭＳ Ｐゴシック"/>
              <a:ea typeface="ＭＳ Ｐゴシック"/>
              <a:cs typeface="ＭＳ Ｐゴシック"/>
            </a:endParaRPr>
          </a:p>
        </p:txBody>
      </p:sp>
      <p:pic>
        <p:nvPicPr>
          <p:cNvPr id="11" name="Picture 7"/>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a:xfrm>
            <a:off x="7020272" y="3140968"/>
            <a:ext cx="1702165" cy="1944216"/>
          </a:xfrm>
        </p:spPr>
        <p:style>
          <a:lnRef idx="3">
            <a:schemeClr val="lt1"/>
          </a:lnRef>
          <a:fillRef idx="1">
            <a:schemeClr val="accent1"/>
          </a:fillRef>
          <a:effectRef idx="1">
            <a:schemeClr val="accent1"/>
          </a:effectRef>
          <a:fontRef idx="minor">
            <a:schemeClr val="lt1"/>
          </a:fontRef>
        </p:style>
      </p:pic>
      <p:sp>
        <p:nvSpPr>
          <p:cNvPr id="9" name="AutoShape 4"/>
          <p:cNvSpPr>
            <a:spLocks noChangeArrowheads="1"/>
          </p:cNvSpPr>
          <p:nvPr/>
        </p:nvSpPr>
        <p:spPr bwMode="auto">
          <a:xfrm>
            <a:off x="2339752" y="1772816"/>
            <a:ext cx="4320480" cy="1152128"/>
          </a:xfrm>
          <a:prstGeom prst="wedgeRoundRectCallout">
            <a:avLst>
              <a:gd name="adj1" fmla="val 56472"/>
              <a:gd name="adj2" fmla="val 4449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小林先生、木下くんはメンタル不調とかじゃないですよね？</a:t>
            </a:r>
          </a:p>
        </p:txBody>
      </p:sp>
    </p:spTree>
    <p:extLst>
      <p:ext uri="{BB962C8B-B14F-4D97-AF65-F5344CB8AC3E}">
        <p14:creationId xmlns:p14="http://schemas.microsoft.com/office/powerpoint/2010/main" val="267106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部下の「いつもと違う」</a:t>
            </a:r>
            <a:r>
              <a:rPr lang="ja-JP" altLang="en-US" dirty="0"/>
              <a:t>様子の変化</a:t>
            </a:r>
            <a:endParaRPr kumimoji="1" lang="ja-JP" altLang="en-US" dirty="0"/>
          </a:p>
        </p:txBody>
      </p:sp>
      <p:graphicFrame>
        <p:nvGraphicFramePr>
          <p:cNvPr id="5" name="図表 4"/>
          <p:cNvGraphicFramePr/>
          <p:nvPr>
            <p:extLst>
              <p:ext uri="{D42A27DB-BD31-4B8C-83A1-F6EECF244321}">
                <p14:modId xmlns:p14="http://schemas.microsoft.com/office/powerpoint/2010/main" val="2887866431"/>
              </p:ext>
            </p:extLst>
          </p:nvPr>
        </p:nvGraphicFramePr>
        <p:xfrm>
          <a:off x="525203" y="1737094"/>
          <a:ext cx="5904656" cy="4887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正方形/長方形 6"/>
          <p:cNvSpPr/>
          <p:nvPr/>
        </p:nvSpPr>
        <p:spPr>
          <a:xfrm>
            <a:off x="7380312" y="3356992"/>
            <a:ext cx="1763688" cy="3501008"/>
          </a:xfrm>
          <a:prstGeom prst="rect">
            <a:avLst/>
          </a:prstGeom>
          <a:solidFill>
            <a:srgbClr val="C3D69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1611918"/>
            <a:ext cx="2602632" cy="59620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sp>
        <p:nvSpPr>
          <p:cNvPr id="17410"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木下さんの「いつもと違う変化」</a:t>
            </a:r>
          </a:p>
        </p:txBody>
      </p:sp>
      <p:sp>
        <p:nvSpPr>
          <p:cNvPr id="1026" name="AutoShape 2" descr="https://dl-web.dropbox.com/get/%40Inbox/%E3%81%8B%20%E7%AE%A1%E7%90%86%E8%81%B7%E5%90%91%E3%81%91e-Learning%202011%E5%B9%B4/%E8%A1%A8%E6%83%85%E9%9B%86%E3%82%8A%E3%81%AE2.png?w=ddfec3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0" name="Picture 7"/>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6527304" y="1844824"/>
            <a:ext cx="2076450" cy="2371725"/>
          </a:xfrm>
        </p:spPr>
        <p:style>
          <a:lnRef idx="3">
            <a:schemeClr val="lt1"/>
          </a:lnRef>
          <a:fillRef idx="1">
            <a:schemeClr val="accent1"/>
          </a:fillRef>
          <a:effectRef idx="1">
            <a:schemeClr val="accent1"/>
          </a:effectRef>
          <a:fontRef idx="minor">
            <a:schemeClr val="lt1"/>
          </a:fontRef>
        </p:style>
      </p:pic>
      <p:pic>
        <p:nvPicPr>
          <p:cNvPr id="1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8" y="4509120"/>
            <a:ext cx="1824277" cy="2083693"/>
          </a:xfrm>
          <a:prstGeom prst="rect">
            <a:avLst/>
          </a:prstGeom>
          <a:ln/>
        </p:spPr>
        <p:style>
          <a:lnRef idx="3">
            <a:schemeClr val="lt1"/>
          </a:lnRef>
          <a:fillRef idx="1">
            <a:schemeClr val="accent2"/>
          </a:fillRef>
          <a:effectRef idx="1">
            <a:schemeClr val="accent2"/>
          </a:effectRef>
          <a:fontRef idx="minor">
            <a:schemeClr val="lt1"/>
          </a:fontRef>
        </p:style>
      </p:pic>
      <p:sp>
        <p:nvSpPr>
          <p:cNvPr id="8" name="AutoShape 6"/>
          <p:cNvSpPr>
            <a:spLocks noChangeArrowheads="1"/>
          </p:cNvSpPr>
          <p:nvPr/>
        </p:nvSpPr>
        <p:spPr bwMode="auto">
          <a:xfrm>
            <a:off x="2843808" y="4797152"/>
            <a:ext cx="4608512" cy="1512168"/>
          </a:xfrm>
          <a:prstGeom prst="wedgeRoundRectCallout">
            <a:avLst>
              <a:gd name="adj1" fmla="val -61792"/>
              <a:gd name="adj2" fmla="val 26731"/>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000" dirty="0">
                <a:latin typeface="ＭＳ Ｐゴシック"/>
                <a:ea typeface="ＭＳ Ｐゴシック"/>
                <a:cs typeface="ＭＳ Ｐゴシック"/>
              </a:rPr>
              <a:t>こうした変化に気がついたときには、</a:t>
            </a:r>
            <a:endParaRPr lang="en-US" altLang="ja-JP" sz="2000" dirty="0">
              <a:latin typeface="ＭＳ Ｐゴシック"/>
              <a:ea typeface="ＭＳ Ｐゴシック"/>
              <a:cs typeface="ＭＳ Ｐゴシック"/>
            </a:endParaRPr>
          </a:p>
          <a:p>
            <a:pPr>
              <a:lnSpc>
                <a:spcPct val="120000"/>
              </a:lnSpc>
              <a:defRPr/>
            </a:pPr>
            <a:r>
              <a:rPr lang="ja-JP" altLang="en-US" sz="2000" dirty="0">
                <a:latin typeface="ＭＳ Ｐゴシック"/>
                <a:ea typeface="ＭＳ Ｐゴシック"/>
                <a:cs typeface="ＭＳ Ｐゴシック"/>
              </a:rPr>
              <a:t>「声をかけて、話をきく」というのが、</a:t>
            </a:r>
            <a:endParaRPr lang="en-US" altLang="ja-JP" sz="2000" dirty="0">
              <a:latin typeface="ＭＳ Ｐゴシック"/>
              <a:ea typeface="ＭＳ Ｐゴシック"/>
              <a:cs typeface="ＭＳ Ｐゴシック"/>
            </a:endParaRPr>
          </a:p>
          <a:p>
            <a:pPr>
              <a:lnSpc>
                <a:spcPct val="120000"/>
              </a:lnSpc>
              <a:defRPr/>
            </a:pPr>
            <a:r>
              <a:rPr lang="ja-JP" altLang="en-US" sz="2000" dirty="0">
                <a:latin typeface="ＭＳ Ｐゴシック"/>
                <a:ea typeface="ＭＳ Ｐゴシック"/>
                <a:cs typeface="ＭＳ Ｐゴシック"/>
              </a:rPr>
              <a:t>次のステップです。</a:t>
            </a:r>
            <a:endParaRPr lang="en-US" altLang="ja-JP" sz="2000" dirty="0">
              <a:latin typeface="ＭＳ Ｐゴシック"/>
              <a:ea typeface="ＭＳ Ｐゴシック"/>
              <a:cs typeface="ＭＳ Ｐゴシック"/>
            </a:endParaRPr>
          </a:p>
        </p:txBody>
      </p:sp>
      <p:sp>
        <p:nvSpPr>
          <p:cNvPr id="15" name="AutoShape 4"/>
          <p:cNvSpPr>
            <a:spLocks noChangeArrowheads="1"/>
          </p:cNvSpPr>
          <p:nvPr/>
        </p:nvSpPr>
        <p:spPr bwMode="auto">
          <a:xfrm>
            <a:off x="539552" y="1700808"/>
            <a:ext cx="5328592" cy="2592288"/>
          </a:xfrm>
          <a:prstGeom prst="wedgeRoundRectCallout">
            <a:avLst>
              <a:gd name="adj1" fmla="val 67474"/>
              <a:gd name="adj2" fmla="val 964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spcAft>
                <a:spcPts val="1200"/>
              </a:spcAft>
              <a:defRPr/>
            </a:pPr>
            <a:r>
              <a:rPr lang="ja-JP" altLang="en-US" sz="2000" dirty="0">
                <a:latin typeface="ＭＳ Ｐゴシック"/>
                <a:ea typeface="ＭＳ Ｐゴシック"/>
                <a:cs typeface="ＭＳ Ｐゴシック"/>
              </a:rPr>
              <a:t>なるほど、「元気がない」「沈んでいる」「直行直帰が増えている」という部分は、私も気になっていたんです。</a:t>
            </a:r>
            <a:endParaRPr lang="en-US" altLang="ja-JP" sz="2000" dirty="0">
              <a:latin typeface="ＭＳ Ｐゴシック"/>
              <a:ea typeface="ＭＳ Ｐゴシック"/>
              <a:cs typeface="ＭＳ Ｐゴシック"/>
            </a:endParaRPr>
          </a:p>
          <a:p>
            <a:pPr>
              <a:lnSpc>
                <a:spcPct val="120000"/>
              </a:lnSpc>
              <a:spcAft>
                <a:spcPts val="1200"/>
              </a:spcAft>
              <a:defRPr/>
            </a:pPr>
            <a:r>
              <a:rPr lang="ja-JP" altLang="en-US" sz="2000" dirty="0">
                <a:latin typeface="ＭＳ Ｐゴシック"/>
                <a:ea typeface="ＭＳ Ｐゴシック"/>
                <a:cs typeface="ＭＳ Ｐゴシック"/>
              </a:rPr>
              <a:t>それから、残業しているわりに、仕事が進んでいないようです。「業務能率の低下」もあるのかもしれないなあ</a:t>
            </a:r>
            <a:r>
              <a:rPr lang="en-US" altLang="ja-JP" sz="2000" dirty="0">
                <a:latin typeface="ＭＳ Ｐゴシック"/>
                <a:ea typeface="ＭＳ Ｐゴシック"/>
                <a:cs typeface="ＭＳ Ｐゴシック"/>
              </a:rPr>
              <a:t>……</a:t>
            </a:r>
            <a:r>
              <a:rPr lang="ja-JP" altLang="en-US" sz="2000" dirty="0" err="1">
                <a:latin typeface="ＭＳ Ｐゴシック"/>
                <a:ea typeface="ＭＳ Ｐゴシック"/>
                <a:cs typeface="ＭＳ Ｐゴシック"/>
              </a:rPr>
              <a:t>。</a:t>
            </a:r>
            <a:endParaRPr lang="ja-JP" altLang="en-US" sz="2000" dirty="0">
              <a:latin typeface="ＭＳ Ｐゴシック"/>
              <a:ea typeface="ＭＳ Ｐゴシック"/>
              <a:cs typeface="ＭＳ Ｐゴシック"/>
            </a:endParaRPr>
          </a:p>
        </p:txBody>
      </p:sp>
    </p:spTree>
    <p:extLst>
      <p:ext uri="{BB962C8B-B14F-4D97-AF65-F5344CB8AC3E}">
        <p14:creationId xmlns:p14="http://schemas.microsoft.com/office/powerpoint/2010/main" val="267106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924944"/>
            <a:ext cx="1979712" cy="3933056"/>
          </a:xfrm>
          <a:prstGeom prst="rect">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338" name="Rectangle 2"/>
          <p:cNvSpPr>
            <a:spLocks noGrp="1" noChangeArrowheads="1"/>
          </p:cNvSpPr>
          <p:nvPr>
            <p:ph type="title"/>
          </p:nvPr>
        </p:nvSpPr>
        <p:spPr/>
        <p:txBody>
          <a:bodyPr/>
          <a:lstStyle/>
          <a:p>
            <a:r>
              <a:rPr lang="ja-JP" altLang="en-US"/>
              <a:t>登場人物紹介</a:t>
            </a:r>
            <a:endParaRPr lang="en-US" altLang="ja-JP" dirty="0"/>
          </a:p>
        </p:txBody>
      </p:sp>
      <p:pic>
        <p:nvPicPr>
          <p:cNvPr id="143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417638"/>
            <a:ext cx="3619500" cy="5440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4342" name="Rectangle 6"/>
          <p:cNvSpPr>
            <a:spLocks noChangeArrowheads="1"/>
          </p:cNvSpPr>
          <p:nvPr/>
        </p:nvSpPr>
        <p:spPr bwMode="auto">
          <a:xfrm>
            <a:off x="3995936" y="1844824"/>
            <a:ext cx="4536877" cy="55707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Aft>
                <a:spcPts val="1200"/>
              </a:spcAft>
              <a:defRPr/>
            </a:pPr>
            <a:r>
              <a:rPr lang="ja-JP" altLang="en-US" sz="4400" b="0" dirty="0"/>
              <a:t>小林 りの</a:t>
            </a:r>
            <a:r>
              <a:rPr lang="ja-JP" altLang="en-US" sz="2800" b="0" dirty="0"/>
              <a:t> </a:t>
            </a:r>
            <a:endParaRPr lang="en-US" altLang="ja-JP" sz="2800" b="0" dirty="0"/>
          </a:p>
          <a:p>
            <a:pPr>
              <a:spcAft>
                <a:spcPts val="1200"/>
              </a:spcAft>
              <a:defRPr/>
            </a:pPr>
            <a:r>
              <a:rPr lang="en-US" altLang="ja-JP" sz="2800" b="0" dirty="0">
                <a:solidFill>
                  <a:srgbClr val="FF0000"/>
                </a:solidFill>
              </a:rPr>
              <a:t>K</a:t>
            </a:r>
            <a:r>
              <a:rPr lang="en-US" altLang="ja-JP" sz="2800" b="0" dirty="0"/>
              <a:t>obayashi </a:t>
            </a:r>
            <a:r>
              <a:rPr lang="en-US" altLang="ja-JP" sz="2800" b="0" dirty="0" err="1">
                <a:solidFill>
                  <a:srgbClr val="FF0000"/>
                </a:solidFill>
              </a:rPr>
              <a:t>R</a:t>
            </a:r>
            <a:r>
              <a:rPr lang="en-US" altLang="ja-JP" sz="2800" b="0" dirty="0" err="1"/>
              <a:t>ino</a:t>
            </a:r>
            <a:endParaRPr lang="en-US" altLang="ja-JP" sz="2800" b="0" dirty="0"/>
          </a:p>
          <a:p>
            <a:pPr>
              <a:spcAft>
                <a:spcPts val="1200"/>
              </a:spcAft>
              <a:defRPr/>
            </a:pPr>
            <a:r>
              <a:rPr lang="ja-JP" altLang="en-US" sz="2800">
                <a:latin typeface="ＭＳ Ｐゴシック"/>
                <a:ea typeface="ＭＳ Ｐゴシック"/>
                <a:cs typeface="ＭＳ Ｐゴシック"/>
              </a:rPr>
              <a:t>◯◯◯◯株式</a:t>
            </a:r>
            <a:r>
              <a:rPr lang="ja-JP" altLang="en-US" sz="2800" b="0" dirty="0">
                <a:latin typeface="ＭＳ Ｐゴシック"/>
                <a:ea typeface="ＭＳ Ｐゴシック"/>
                <a:cs typeface="ＭＳ Ｐゴシック"/>
              </a:rPr>
              <a:t>会社の</a:t>
            </a:r>
            <a:br>
              <a:rPr lang="en-US" altLang="ja-JP" sz="2800" b="0" dirty="0">
                <a:latin typeface="ＭＳ Ｐゴシック"/>
                <a:ea typeface="ＭＳ Ｐゴシック"/>
                <a:cs typeface="ＭＳ Ｐゴシック"/>
              </a:rPr>
            </a:br>
            <a:r>
              <a:rPr lang="ja-JP" altLang="en-US" sz="2800" b="0" dirty="0">
                <a:latin typeface="ＭＳ Ｐゴシック"/>
                <a:ea typeface="ＭＳ Ｐゴシック"/>
                <a:cs typeface="ＭＳ Ｐゴシック"/>
              </a:rPr>
              <a:t>健康管理室に勤務する</a:t>
            </a:r>
            <a:br>
              <a:rPr lang="en-US" altLang="ja-JP" sz="2800" b="0" dirty="0">
                <a:latin typeface="ＭＳ Ｐゴシック"/>
                <a:ea typeface="ＭＳ Ｐゴシック"/>
                <a:cs typeface="ＭＳ Ｐゴシック"/>
              </a:rPr>
            </a:br>
            <a:r>
              <a:rPr lang="ja-JP" altLang="en-US" sz="2800" b="0" dirty="0">
                <a:latin typeface="ＭＳ Ｐゴシック"/>
                <a:ea typeface="ＭＳ Ｐゴシック"/>
                <a:cs typeface="ＭＳ Ｐゴシック"/>
              </a:rPr>
              <a:t>女性カウンセラー。</a:t>
            </a:r>
            <a:endParaRPr lang="en-US" altLang="ja-JP" sz="2800" b="0" dirty="0">
              <a:latin typeface="ＭＳ Ｐゴシック"/>
              <a:ea typeface="ＭＳ Ｐゴシック"/>
              <a:cs typeface="ＭＳ Ｐゴシック"/>
            </a:endParaRPr>
          </a:p>
          <a:p>
            <a:pPr>
              <a:spcAft>
                <a:spcPts val="1200"/>
              </a:spcAft>
              <a:defRPr/>
            </a:pPr>
            <a:r>
              <a:rPr lang="ja-JP" altLang="en-US" sz="2800" b="0" dirty="0">
                <a:latin typeface="ＭＳ Ｐゴシック"/>
                <a:ea typeface="ＭＳ Ｐゴシック"/>
                <a:cs typeface="ＭＳ Ｐゴシック"/>
              </a:rPr>
              <a:t>社員のメンタルヘルス</a:t>
            </a:r>
            <a:r>
              <a:rPr lang="ja-JP" altLang="en-US" sz="2800" b="0">
                <a:latin typeface="ＭＳ Ｐゴシック"/>
                <a:ea typeface="ＭＳ Ｐゴシック"/>
                <a:cs typeface="ＭＳ Ｐゴシック"/>
              </a:rPr>
              <a:t>向上に</a:t>
            </a:r>
            <a:br>
              <a:rPr lang="en-US" altLang="ja-JP" sz="2800" b="0" dirty="0">
                <a:latin typeface="ＭＳ Ｐゴシック"/>
                <a:ea typeface="ＭＳ Ｐゴシック"/>
                <a:cs typeface="ＭＳ Ｐゴシック"/>
              </a:rPr>
            </a:br>
            <a:r>
              <a:rPr lang="ja-JP" altLang="en-US" sz="2800" b="0">
                <a:latin typeface="ＭＳ Ｐゴシック"/>
                <a:ea typeface="ＭＳ Ｐゴシック"/>
                <a:cs typeface="ＭＳ Ｐゴシック"/>
              </a:rPr>
              <a:t>心血</a:t>
            </a:r>
            <a:r>
              <a:rPr lang="ja-JP" altLang="en-US" sz="2800" b="0" dirty="0">
                <a:latin typeface="ＭＳ Ｐゴシック"/>
                <a:ea typeface="ＭＳ Ｐゴシック"/>
                <a:cs typeface="ＭＳ Ｐゴシック"/>
              </a:rPr>
              <a:t>を注ぐ情熱派。</a:t>
            </a:r>
            <a:endParaRPr lang="en-US" altLang="ja-JP" sz="2800" b="0" dirty="0">
              <a:latin typeface="ＭＳ Ｐゴシック"/>
              <a:ea typeface="ＭＳ Ｐゴシック"/>
              <a:cs typeface="ＭＳ Ｐゴシック"/>
            </a:endParaRPr>
          </a:p>
          <a:p>
            <a:pPr>
              <a:spcAft>
                <a:spcPts val="1200"/>
              </a:spcAft>
              <a:defRPr/>
            </a:pPr>
            <a:r>
              <a:rPr lang="ja-JP" altLang="en-US" sz="2800" b="0" dirty="0">
                <a:latin typeface="ＭＳ Ｐゴシック"/>
                <a:ea typeface="ＭＳ Ｐゴシック"/>
                <a:cs typeface="ＭＳ Ｐゴシック"/>
              </a:rPr>
              <a:t>甘いものが</a:t>
            </a:r>
            <a:r>
              <a:rPr lang="ja-JP" altLang="en-US" sz="2800" b="0">
                <a:latin typeface="ＭＳ Ｐゴシック"/>
                <a:ea typeface="ＭＳ Ｐゴシック"/>
                <a:cs typeface="ＭＳ Ｐゴシック"/>
              </a:rPr>
              <a:t>大好き。</a:t>
            </a:r>
            <a:endParaRPr lang="ja-JP" altLang="en-US" sz="2800" b="0" dirty="0">
              <a:latin typeface="ＭＳ Ｐゴシック"/>
              <a:ea typeface="ＭＳ Ｐゴシック"/>
              <a:cs typeface="ＭＳ Ｐゴシック"/>
            </a:endParaRPr>
          </a:p>
          <a:p>
            <a:pPr>
              <a:spcBef>
                <a:spcPct val="50000"/>
              </a:spcBef>
              <a:spcAft>
                <a:spcPts val="1200"/>
              </a:spcAft>
              <a:buFontTx/>
              <a:buChar char="•"/>
              <a:defRPr/>
            </a:pPr>
            <a:endParaRPr lang="ja-JP" altLang="en-US" sz="4400" b="0" dirty="0">
              <a:latin typeface="ＭＳ Ｐゴシック"/>
              <a:ea typeface="ＭＳ Ｐゴシック"/>
              <a:cs typeface="ＭＳ Ｐゴシック"/>
            </a:endParaRPr>
          </a:p>
        </p:txBody>
      </p:sp>
    </p:spTree>
    <p:extLst>
      <p:ext uri="{BB962C8B-B14F-4D97-AF65-F5344CB8AC3E}">
        <p14:creationId xmlns:p14="http://schemas.microsoft.com/office/powerpoint/2010/main" val="1777044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7596336" y="4293096"/>
            <a:ext cx="1547664" cy="2564904"/>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506"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チェック</a:t>
            </a:r>
            <a:r>
              <a:rPr lang="en-US" altLang="ja-JP" dirty="0">
                <a:latin typeface="+mj-ea"/>
                <a:cs typeface="ＭＳ Ｐゴシック" charset="0"/>
              </a:rPr>
              <a:t>2</a:t>
            </a:r>
            <a:r>
              <a:rPr lang="ja-JP" altLang="en-US" dirty="0">
                <a:latin typeface="+mj-ea"/>
                <a:cs typeface="ＭＳ Ｐゴシック" charset="0"/>
              </a:rPr>
              <a:t>：山田</a:t>
            </a:r>
            <a:r>
              <a:rPr lang="en-US" altLang="ja-JP" dirty="0">
                <a:latin typeface="+mj-ea"/>
                <a:cs typeface="ＭＳ Ｐゴシック" charset="0"/>
              </a:rPr>
              <a:t>GM</a:t>
            </a:r>
            <a:r>
              <a:rPr lang="ja-JP" altLang="en-US" dirty="0">
                <a:latin typeface="+mj-ea"/>
                <a:cs typeface="ＭＳ Ｐゴシック" charset="0"/>
              </a:rPr>
              <a:t>の疑問</a:t>
            </a:r>
          </a:p>
        </p:txBody>
      </p:sp>
      <p:sp>
        <p:nvSpPr>
          <p:cNvPr id="21509" name="AutoShape 5"/>
          <p:cNvSpPr>
            <a:spLocks noChangeArrowheads="1"/>
          </p:cNvSpPr>
          <p:nvPr/>
        </p:nvSpPr>
        <p:spPr bwMode="auto">
          <a:xfrm>
            <a:off x="467544" y="1772817"/>
            <a:ext cx="5832648" cy="2160240"/>
          </a:xfrm>
          <a:prstGeom prst="wedgeRoundRectCallout">
            <a:avLst>
              <a:gd name="adj1" fmla="val 52737"/>
              <a:gd name="adj2" fmla="val 7040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30000"/>
              </a:lnSpc>
              <a:defRPr/>
            </a:pPr>
            <a:r>
              <a:rPr lang="ja-JP" altLang="en-US" sz="3600" dirty="0">
                <a:latin typeface="ＭＳ Ｐゴシック"/>
                <a:ea typeface="ＭＳ Ｐゴシック"/>
                <a:cs typeface="ＭＳ Ｐゴシック"/>
              </a:rPr>
              <a:t>「声をかける」といっても、</a:t>
            </a:r>
            <a:br>
              <a:rPr lang="en-US" altLang="ja-JP" sz="3600" dirty="0">
                <a:latin typeface="ＭＳ Ｐゴシック"/>
                <a:ea typeface="ＭＳ Ｐゴシック"/>
                <a:cs typeface="ＭＳ Ｐゴシック"/>
              </a:rPr>
            </a:br>
            <a:r>
              <a:rPr lang="ja-JP" altLang="en-US" sz="3600" dirty="0">
                <a:latin typeface="ＭＳ Ｐゴシック"/>
                <a:ea typeface="ＭＳ Ｐゴシック"/>
                <a:cs typeface="ＭＳ Ｐゴシック"/>
              </a:rPr>
              <a:t>なんて言えばいいのかなあ。</a:t>
            </a:r>
          </a:p>
        </p:txBody>
      </p:sp>
      <p:sp>
        <p:nvSpPr>
          <p:cNvPr id="21512" name="Text Box 8"/>
          <p:cNvSpPr txBox="1">
            <a:spLocks noChangeArrowheads="1"/>
          </p:cNvSpPr>
          <p:nvPr/>
        </p:nvSpPr>
        <p:spPr bwMode="auto">
          <a:xfrm>
            <a:off x="7885759" y="1484784"/>
            <a:ext cx="1224136" cy="2215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3800" dirty="0">
                <a:solidFill>
                  <a:srgbClr val="FF3300"/>
                </a:solidFill>
                <a:latin typeface="ＭＳ Ｐゴシック"/>
                <a:ea typeface="ＭＳ Ｐゴシック"/>
                <a:cs typeface="ＭＳ Ｐゴシック"/>
              </a:rPr>
              <a:t>?</a:t>
            </a:r>
          </a:p>
        </p:txBody>
      </p:sp>
      <p:pic>
        <p:nvPicPr>
          <p:cNvPr id="2150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96136" y="2852936"/>
            <a:ext cx="3480471" cy="400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3" name="図形グループ 12"/>
          <p:cNvGrpSpPr/>
          <p:nvPr/>
        </p:nvGrpSpPr>
        <p:grpSpPr>
          <a:xfrm>
            <a:off x="-1188640" y="4221088"/>
            <a:ext cx="7056784" cy="2983832"/>
            <a:chOff x="-1188640" y="4221088"/>
            <a:chExt cx="7056784" cy="2983832"/>
          </a:xfrm>
        </p:grpSpPr>
        <p:sp>
          <p:nvSpPr>
            <p:cNvPr id="14" name="角丸四角形 13"/>
            <p:cNvSpPr/>
            <p:nvPr/>
          </p:nvSpPr>
          <p:spPr>
            <a:xfrm>
              <a:off x="-1188640" y="5157192"/>
              <a:ext cx="7056784" cy="1512168"/>
            </a:xfrm>
            <a:prstGeom prst="roundRect">
              <a:avLst>
                <a:gd name="adj" fmla="val 50000"/>
              </a:avLst>
            </a:prstGeom>
            <a:blipFill rotWithShape="1">
              <a:blip r:embed="rId3" cstate="print"/>
              <a:tile tx="0" ty="0" sx="100000" sy="100000" flip="none" algn="tl"/>
            </a:blipFill>
            <a:ln w="57150" cmpd="sng"/>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 name="Text Box 7"/>
            <p:cNvSpPr txBox="1">
              <a:spLocks noChangeArrowheads="1"/>
            </p:cNvSpPr>
            <p:nvPr/>
          </p:nvSpPr>
          <p:spPr bwMode="auto">
            <a:xfrm>
              <a:off x="2060602" y="5624268"/>
              <a:ext cx="3744416" cy="9664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20000"/>
                </a:lnSpc>
                <a:defRPr/>
              </a:pPr>
              <a:r>
                <a:rPr lang="ja-JP" altLang="en-US" sz="2400" dirty="0">
                  <a:latin typeface="ＭＳ Ｐゴシック"/>
                  <a:ea typeface="ＭＳ Ｐゴシック"/>
                  <a:cs typeface="ＭＳ Ｐゴシック"/>
                </a:rPr>
                <a:t>山田</a:t>
              </a:r>
              <a:r>
                <a:rPr lang="en-US" altLang="ja-JP" sz="2400" dirty="0">
                  <a:latin typeface="ＭＳ Ｐゴシック"/>
                  <a:ea typeface="ＭＳ Ｐゴシック"/>
                  <a:cs typeface="ＭＳ Ｐゴシック"/>
                </a:rPr>
                <a:t>GM</a:t>
              </a:r>
              <a:r>
                <a:rPr lang="ja-JP" altLang="en-US" sz="2400" dirty="0">
                  <a:latin typeface="ＭＳ Ｐゴシック"/>
                  <a:ea typeface="ＭＳ Ｐゴシック"/>
                  <a:cs typeface="ＭＳ Ｐゴシック"/>
                </a:rPr>
                <a:t>のこの疑問。</a:t>
              </a:r>
              <a:endParaRPr lang="en-US" altLang="ja-JP" sz="2400" dirty="0">
                <a:latin typeface="ＭＳ Ｐゴシック"/>
                <a:ea typeface="ＭＳ Ｐゴシック"/>
                <a:cs typeface="ＭＳ Ｐゴシック"/>
              </a:endParaRPr>
            </a:p>
            <a:p>
              <a:pPr>
                <a:lnSpc>
                  <a:spcPct val="120000"/>
                </a:lnSpc>
                <a:defRPr/>
              </a:pPr>
              <a:r>
                <a:rPr lang="ja-JP" altLang="en-US" sz="2400" dirty="0">
                  <a:latin typeface="ＭＳ Ｐゴシック"/>
                  <a:ea typeface="ＭＳ Ｐゴシック"/>
                  <a:cs typeface="ＭＳ Ｐゴシック"/>
                </a:rPr>
                <a:t>一緒に考えてみましょう。</a:t>
              </a:r>
              <a:endParaRPr lang="en-US" altLang="ja-JP" sz="2400" dirty="0">
                <a:latin typeface="ＭＳ Ｐゴシック"/>
                <a:ea typeface="ＭＳ Ｐゴシック"/>
                <a:cs typeface="ＭＳ Ｐゴシック"/>
              </a:endParaRPr>
            </a:p>
          </p:txBody>
        </p:sp>
        <p:sp>
          <p:nvSpPr>
            <p:cNvPr id="16" name="テキスト ボックス 15"/>
            <p:cNvSpPr txBox="1"/>
            <p:nvPr/>
          </p:nvSpPr>
          <p:spPr>
            <a:xfrm>
              <a:off x="2051720" y="5229200"/>
              <a:ext cx="2182709" cy="523220"/>
            </a:xfrm>
            <a:prstGeom prst="rect">
              <a:avLst/>
            </a:prstGeom>
            <a:noFill/>
          </p:spPr>
          <p:txBody>
            <a:bodyPr wrap="none" rtlCol="0">
              <a:spAutoFit/>
            </a:bodyPr>
            <a:lstStyle/>
            <a:p>
              <a:r>
                <a:rPr kumimoji="1" lang="en-US" altLang="ja-JP" sz="2800" dirty="0" err="1">
                  <a:solidFill>
                    <a:schemeClr val="accent2"/>
                  </a:solidFill>
                </a:rPr>
                <a:t>Rino’s</a:t>
              </a:r>
              <a:r>
                <a:rPr kumimoji="1" lang="en-US" altLang="ja-JP" sz="2800" dirty="0">
                  <a:solidFill>
                    <a:schemeClr val="accent2"/>
                  </a:solidFill>
                </a:rPr>
                <a:t> Check !!</a:t>
              </a:r>
              <a:endParaRPr kumimoji="1" lang="ja-JP" altLang="en-US" sz="2800" dirty="0">
                <a:solidFill>
                  <a:schemeClr val="accent2"/>
                </a:solidFill>
              </a:endParaRPr>
            </a:p>
          </p:txBody>
        </p:sp>
        <p:pic>
          <p:nvPicPr>
            <p:cNvPr id="17" name="図 16" descr="Rino Check 右.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9332" y="4221088"/>
              <a:ext cx="1850573" cy="2983832"/>
            </a:xfrm>
            <a:prstGeom prst="rect">
              <a:avLst/>
            </a:prstGeom>
            <a:effectLst>
              <a:outerShdw blurRad="50800" dist="38100" dir="8100000" algn="tr" rotWithShape="0">
                <a:prstClr val="black">
                  <a:alpha val="34000"/>
                </a:prstClr>
              </a:outerShdw>
            </a:effectLst>
          </p:spPr>
        </p:pic>
      </p:grpSp>
    </p:spTree>
    <p:extLst>
      <p:ext uri="{BB962C8B-B14F-4D97-AF65-F5344CB8AC3E}">
        <p14:creationId xmlns:p14="http://schemas.microsoft.com/office/powerpoint/2010/main" val="2853715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3717032"/>
            <a:ext cx="1547664" cy="3168352"/>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タイトル 2"/>
          <p:cNvSpPr>
            <a:spLocks noGrp="1"/>
          </p:cNvSpPr>
          <p:nvPr>
            <p:ph type="title"/>
          </p:nvPr>
        </p:nvSpPr>
        <p:spPr/>
        <p:txBody>
          <a:bodyPr>
            <a:normAutofit fontScale="90000"/>
          </a:bodyPr>
          <a:lstStyle/>
          <a:p>
            <a:r>
              <a:rPr kumimoji="1" lang="ja-JP" altLang="en-US" dirty="0"/>
              <a:t>チェック</a:t>
            </a:r>
            <a:r>
              <a:rPr kumimoji="1" lang="en-US" altLang="ja-JP" dirty="0"/>
              <a:t>2</a:t>
            </a:r>
            <a:r>
              <a:rPr lang="ja-JP" altLang="en-US" dirty="0"/>
              <a:t>：不調の部下</a:t>
            </a:r>
            <a:r>
              <a:rPr kumimoji="1" lang="ja-JP" altLang="en-US" dirty="0"/>
              <a:t>に声をかける</a:t>
            </a:r>
          </a:p>
        </p:txBody>
      </p:sp>
      <p:sp>
        <p:nvSpPr>
          <p:cNvPr id="9" name="Text Box 4"/>
          <p:cNvSpPr txBox="1">
            <a:spLocks noChangeArrowheads="1"/>
          </p:cNvSpPr>
          <p:nvPr/>
        </p:nvSpPr>
        <p:spPr bwMode="auto">
          <a:xfrm>
            <a:off x="2987824" y="1556792"/>
            <a:ext cx="5904656" cy="1200329"/>
          </a:xfrm>
          <a:prstGeom prst="rect">
            <a:avLst/>
          </a:prstGeom>
          <a:solidFill>
            <a:schemeClr val="bg1"/>
          </a:solidFill>
          <a:ln>
            <a:noFill/>
          </a:ln>
          <a:effectLst/>
        </p:spPr>
        <p:txBody>
          <a:bodyPr wrap="square">
            <a:spAutoFit/>
          </a:bodyPr>
          <a:lstStyle/>
          <a:p>
            <a:pPr>
              <a:defRPr/>
            </a:pPr>
            <a:r>
              <a:rPr lang="ja-JP" altLang="en-US" sz="2400" dirty="0">
                <a:latin typeface="ＭＳ Ｐゴシック"/>
                <a:ea typeface="ＭＳ Ｐゴシック"/>
                <a:cs typeface="ＭＳ Ｐゴシック"/>
              </a:rPr>
              <a:t>部下の木下さんの「いつもと違う変化」に気づいた山田さんですが、どのように声をかければよいでしょうか。</a:t>
            </a:r>
          </a:p>
        </p:txBody>
      </p:sp>
      <p:graphicFrame>
        <p:nvGraphicFramePr>
          <p:cNvPr id="10" name="図表 9"/>
          <p:cNvGraphicFramePr/>
          <p:nvPr>
            <p:extLst>
              <p:ext uri="{D42A27DB-BD31-4B8C-83A1-F6EECF244321}">
                <p14:modId xmlns:p14="http://schemas.microsoft.com/office/powerpoint/2010/main" val="3471142792"/>
              </p:ext>
            </p:extLst>
          </p:nvPr>
        </p:nvGraphicFramePr>
        <p:xfrm>
          <a:off x="2987824" y="2852936"/>
          <a:ext cx="601317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8850" name="Picture 2" descr="C:\Users\165647\Desktop\%E3%83%81%E3%82%A7%E3%83%83%E3%82%AF%EF%BC%92[1].png"/>
          <p:cNvPicPr>
            <a:picLocks noChangeAspect="1" noChangeArrowheads="1"/>
          </p:cNvPicPr>
          <p:nvPr/>
        </p:nvPicPr>
        <p:blipFill>
          <a:blip r:embed="rId8" cstate="print"/>
          <a:srcRect/>
          <a:stretch>
            <a:fillRect/>
          </a:stretch>
        </p:blipFill>
        <p:spPr bwMode="auto">
          <a:xfrm>
            <a:off x="107504" y="836712"/>
            <a:ext cx="3203848" cy="7347491"/>
          </a:xfrm>
          <a:prstGeom prst="rect">
            <a:avLst/>
          </a:prstGeom>
          <a:noFill/>
        </p:spPr>
      </p:pic>
    </p:spTree>
    <p:extLst>
      <p:ext uri="{BB962C8B-B14F-4D97-AF65-F5344CB8AC3E}">
        <p14:creationId xmlns:p14="http://schemas.microsoft.com/office/powerpoint/2010/main" val="398684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95536" y="3933056"/>
            <a:ext cx="6192688" cy="2376264"/>
          </a:xfrm>
          <a:prstGeom prst="roundRect">
            <a:avLst/>
          </a:prstGeom>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正方形/長方形 11"/>
          <p:cNvSpPr/>
          <p:nvPr/>
        </p:nvSpPr>
        <p:spPr>
          <a:xfrm>
            <a:off x="7596336" y="2996952"/>
            <a:ext cx="1547664" cy="3861048"/>
          </a:xfrm>
          <a:prstGeom prst="rect">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チェック</a:t>
            </a:r>
            <a:r>
              <a:rPr lang="en-US" altLang="ja-JP" dirty="0"/>
              <a:t>2</a:t>
            </a:r>
            <a:r>
              <a:rPr lang="ja-JP" altLang="en-US" dirty="0"/>
              <a:t>：正解は「</a:t>
            </a:r>
            <a:r>
              <a:rPr lang="en-US" altLang="ja-JP" dirty="0"/>
              <a:t>C</a:t>
            </a:r>
            <a:r>
              <a:rPr lang="ja-JP" altLang="en-US" dirty="0"/>
              <a:t>」</a:t>
            </a:r>
          </a:p>
        </p:txBody>
      </p:sp>
      <p:sp>
        <p:nvSpPr>
          <p:cNvPr id="5" name="コンテンツ プレースホルダ 2"/>
          <p:cNvSpPr txBox="1">
            <a:spLocks/>
          </p:cNvSpPr>
          <p:nvPr/>
        </p:nvSpPr>
        <p:spPr>
          <a:xfrm>
            <a:off x="683568" y="4365104"/>
            <a:ext cx="5616624" cy="1584176"/>
          </a:xfrm>
          <a:prstGeom prst="rect">
            <a:avLst/>
          </a:prstGeom>
        </p:spPr>
        <p:txBody>
          <a:bodyPr vert="horz">
            <a:noAutofit/>
          </a:bodyPr>
          <a:lstStyle/>
          <a:p>
            <a:pPr>
              <a:lnSpc>
                <a:spcPct val="130000"/>
              </a:lnSpc>
              <a:buClr>
                <a:srgbClr val="DD8047"/>
              </a:buClr>
              <a:buSzPct val="60000"/>
              <a:defRPr/>
            </a:pPr>
            <a:r>
              <a:rPr lang="ja-JP" altLang="en-US" sz="2400" dirty="0">
                <a:solidFill>
                  <a:prstClr val="black"/>
                </a:solidFill>
                <a:latin typeface="ＭＳ Ｐゴシック"/>
                <a:ea typeface="ＭＳ Ｐゴシック"/>
                <a:cs typeface="ＭＳ Ｐゴシック"/>
              </a:rPr>
              <a:t>「いつもと違って、○○なようだけど、どうしたの？」と、具体的に指摘をした後で、本人の話を聴くようにしましょう。</a:t>
            </a:r>
            <a:endParaRPr lang="ja-JP" altLang="ja-JP" sz="2400" dirty="0">
              <a:solidFill>
                <a:prstClr val="black"/>
              </a:solidFill>
              <a:latin typeface="ＭＳ Ｐゴシック"/>
              <a:ea typeface="ＭＳ Ｐゴシック"/>
              <a:cs typeface="ＭＳ Ｐゴシック"/>
            </a:endParaRPr>
          </a:p>
        </p:txBody>
      </p:sp>
      <p:graphicFrame>
        <p:nvGraphicFramePr>
          <p:cNvPr id="8" name="図表 7"/>
          <p:cNvGraphicFramePr/>
          <p:nvPr>
            <p:extLst>
              <p:ext uri="{D42A27DB-BD31-4B8C-83A1-F6EECF244321}">
                <p14:modId xmlns:p14="http://schemas.microsoft.com/office/powerpoint/2010/main" val="1719273400"/>
              </p:ext>
            </p:extLst>
          </p:nvPr>
        </p:nvGraphicFramePr>
        <p:xfrm>
          <a:off x="395536" y="1772816"/>
          <a:ext cx="6048672"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9874" name="Picture 2" descr="C:\Users\165647\Desktop\%E6%AD%A3%E8%A7%A3%EF%BC%92[1].png"/>
          <p:cNvPicPr>
            <a:picLocks noChangeAspect="1" noChangeArrowheads="1"/>
          </p:cNvPicPr>
          <p:nvPr/>
        </p:nvPicPr>
        <p:blipFill rotWithShape="1">
          <a:blip r:embed="rId7" cstate="print"/>
          <a:srcRect r="8661"/>
          <a:stretch/>
        </p:blipFill>
        <p:spPr bwMode="auto">
          <a:xfrm>
            <a:off x="5904656" y="620688"/>
            <a:ext cx="3057915" cy="8570532"/>
          </a:xfrm>
          <a:prstGeom prst="rect">
            <a:avLst/>
          </a:prstGeom>
          <a:noFill/>
        </p:spPr>
      </p:pic>
    </p:spTree>
    <p:extLst>
      <p:ext uri="{BB962C8B-B14F-4D97-AF65-F5344CB8AC3E}">
        <p14:creationId xmlns:p14="http://schemas.microsoft.com/office/powerpoint/2010/main" val="4076154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sp>
        <p:nvSpPr>
          <p:cNvPr id="17410"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部下への声かけ</a:t>
            </a:r>
          </a:p>
        </p:txBody>
      </p:sp>
      <p:sp>
        <p:nvSpPr>
          <p:cNvPr id="1026" name="AutoShape 2" descr="https://dl-web.dropbox.com/get/%40Inbox/%E3%81%8B%20%E7%AE%A1%E7%90%86%E8%81%B7%E5%90%91%E3%81%91e-Learning%202011%E5%B9%B4/%E8%A1%A8%E6%83%85%E9%9B%86%E3%82%8A%E3%81%AE2.png?w=ddfec3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8" y="4509120"/>
            <a:ext cx="1824277" cy="2083693"/>
          </a:xfrm>
          <a:prstGeom prst="rect">
            <a:avLst/>
          </a:prstGeom>
          <a:ln/>
        </p:spPr>
        <p:style>
          <a:lnRef idx="3">
            <a:schemeClr val="lt1"/>
          </a:lnRef>
          <a:fillRef idx="1">
            <a:schemeClr val="accent2"/>
          </a:fillRef>
          <a:effectRef idx="1">
            <a:schemeClr val="accent2"/>
          </a:effectRef>
          <a:fontRef idx="minor">
            <a:schemeClr val="lt1"/>
          </a:fontRef>
        </p:style>
      </p:pic>
      <p:sp>
        <p:nvSpPr>
          <p:cNvPr id="8" name="AutoShape 6"/>
          <p:cNvSpPr>
            <a:spLocks noChangeArrowheads="1"/>
          </p:cNvSpPr>
          <p:nvPr/>
        </p:nvSpPr>
        <p:spPr bwMode="auto">
          <a:xfrm>
            <a:off x="2843808" y="4797152"/>
            <a:ext cx="5184576" cy="1728192"/>
          </a:xfrm>
          <a:prstGeom prst="wedgeRoundRectCallout">
            <a:avLst>
              <a:gd name="adj1" fmla="val -61792"/>
              <a:gd name="adj2" fmla="val 26731"/>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000" dirty="0">
                <a:latin typeface="ＭＳ Ｐゴシック"/>
                <a:ea typeface="ＭＳ Ｐゴシック"/>
                <a:cs typeface="ＭＳ Ｐゴシック"/>
              </a:rPr>
              <a:t>そうです！</a:t>
            </a:r>
            <a:endParaRPr lang="en-US" altLang="ja-JP" sz="2000" dirty="0">
              <a:latin typeface="ＭＳ Ｐゴシック"/>
              <a:ea typeface="ＭＳ Ｐゴシック"/>
              <a:cs typeface="ＭＳ Ｐゴシック"/>
            </a:endParaRPr>
          </a:p>
          <a:p>
            <a:pPr>
              <a:lnSpc>
                <a:spcPct val="120000"/>
              </a:lnSpc>
              <a:defRPr/>
            </a:pPr>
            <a:r>
              <a:rPr lang="ja-JP" altLang="en-US" sz="2000" dirty="0">
                <a:latin typeface="ＭＳ Ｐゴシック"/>
                <a:ea typeface="ＭＳ Ｐゴシック"/>
                <a:cs typeface="ＭＳ Ｐゴシック"/>
              </a:rPr>
              <a:t>プライバシーに配慮して、 </a:t>
            </a:r>
            <a:r>
              <a:rPr lang="en-US" altLang="ja-JP" sz="2000" dirty="0">
                <a:latin typeface="ＭＳ Ｐゴシック"/>
                <a:ea typeface="ＭＳ Ｐゴシック"/>
                <a:cs typeface="ＭＳ Ｐゴシック"/>
              </a:rPr>
              <a:t>2</a:t>
            </a:r>
            <a:r>
              <a:rPr lang="ja-JP" altLang="en-US" sz="2000" dirty="0">
                <a:latin typeface="ＭＳ Ｐゴシック"/>
                <a:ea typeface="ＭＳ Ｐゴシック"/>
                <a:cs typeface="ＭＳ Ｐゴシック"/>
              </a:rPr>
              <a:t>人で落ち着いて話せるよう、会議室など静かな場所を用意するといいですね。</a:t>
            </a:r>
            <a:endParaRPr lang="en-US" altLang="ja-JP" sz="2000" dirty="0">
              <a:latin typeface="ＭＳ Ｐゴシック"/>
              <a:ea typeface="ＭＳ Ｐゴシック"/>
              <a:cs typeface="ＭＳ Ｐゴシック"/>
            </a:endParaRPr>
          </a:p>
        </p:txBody>
      </p:sp>
      <p:pic>
        <p:nvPicPr>
          <p:cNvPr id="80898" name="Picture 2" descr="C:\Users\165647\Desktop\%E8%A1%A8%E6%83%85%E9%9B%86_%E4%B8%8A%E5%8F%B82[1].png"/>
          <p:cNvPicPr>
            <a:picLocks noChangeAspect="1" noChangeArrowheads="1"/>
          </p:cNvPicPr>
          <p:nvPr/>
        </p:nvPicPr>
        <p:blipFill>
          <a:blip r:embed="rId5" cstate="print"/>
          <a:srcRect/>
          <a:stretch>
            <a:fillRect/>
          </a:stretch>
        </p:blipFill>
        <p:spPr bwMode="auto">
          <a:xfrm>
            <a:off x="6588224" y="1772816"/>
            <a:ext cx="2026444" cy="2314608"/>
          </a:xfrm>
          <a:prstGeom prst="rect">
            <a:avLst/>
          </a:prstGeom>
        </p:spPr>
        <p:style>
          <a:lnRef idx="3">
            <a:schemeClr val="lt1"/>
          </a:lnRef>
          <a:fillRef idx="1">
            <a:schemeClr val="accent1"/>
          </a:fillRef>
          <a:effectRef idx="1">
            <a:schemeClr val="accent1"/>
          </a:effectRef>
          <a:fontRef idx="minor">
            <a:schemeClr val="lt1"/>
          </a:fontRef>
        </p:style>
      </p:pic>
      <p:sp>
        <p:nvSpPr>
          <p:cNvPr id="15" name="AutoShape 4"/>
          <p:cNvSpPr>
            <a:spLocks noChangeArrowheads="1"/>
          </p:cNvSpPr>
          <p:nvPr/>
        </p:nvSpPr>
        <p:spPr bwMode="auto">
          <a:xfrm>
            <a:off x="539552" y="1700808"/>
            <a:ext cx="5400600" cy="2520280"/>
          </a:xfrm>
          <a:prstGeom prst="wedgeRoundRectCallout">
            <a:avLst>
              <a:gd name="adj1" fmla="val 66989"/>
              <a:gd name="adj2" fmla="val 13514"/>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spcAft>
                <a:spcPts val="1200"/>
              </a:spcAft>
              <a:defRPr/>
            </a:pPr>
            <a:r>
              <a:rPr lang="ja-JP" altLang="en-US" sz="2000" dirty="0">
                <a:latin typeface="ＭＳ Ｐゴシック"/>
                <a:ea typeface="ＭＳ Ｐゴシック"/>
                <a:cs typeface="ＭＳ Ｐゴシック"/>
              </a:rPr>
              <a:t>なるほど、事実を指摘して、話を聴くんですね。</a:t>
            </a:r>
            <a:endParaRPr lang="en-US" altLang="ja-JP" sz="2000" dirty="0">
              <a:latin typeface="ＭＳ Ｐゴシック"/>
              <a:ea typeface="ＭＳ Ｐゴシック"/>
              <a:cs typeface="ＭＳ Ｐゴシック"/>
            </a:endParaRPr>
          </a:p>
          <a:p>
            <a:pPr>
              <a:lnSpc>
                <a:spcPct val="120000"/>
              </a:lnSpc>
              <a:spcAft>
                <a:spcPts val="1200"/>
              </a:spcAft>
              <a:defRPr/>
            </a:pPr>
            <a:r>
              <a:rPr lang="ja-JP" altLang="en-US" sz="2000" dirty="0">
                <a:latin typeface="ＭＳ Ｐゴシック"/>
                <a:ea typeface="ＭＳ Ｐゴシック"/>
                <a:cs typeface="ＭＳ Ｐゴシック"/>
              </a:rPr>
              <a:t>じゃあ、「ここ</a:t>
            </a:r>
            <a:r>
              <a:rPr lang="en-US" altLang="ja-JP" sz="2000" dirty="0">
                <a:latin typeface="ＭＳ Ｐゴシック"/>
                <a:ea typeface="ＭＳ Ｐゴシック"/>
                <a:cs typeface="ＭＳ Ｐゴシック"/>
              </a:rPr>
              <a:t>2</a:t>
            </a:r>
            <a:r>
              <a:rPr lang="ja-JP" altLang="en-US" sz="2000" dirty="0">
                <a:latin typeface="ＭＳ Ｐゴシック"/>
                <a:ea typeface="ＭＳ Ｐゴシック"/>
                <a:cs typeface="ＭＳ Ｐゴシック"/>
              </a:rPr>
              <a:t>週間ほど、疲れていて元気がない様子に見えるよ。会社に寄らず直行することも増えているけど、どうしたの？」と、こんな感じで話しかければいいんですね。</a:t>
            </a:r>
          </a:p>
        </p:txBody>
      </p:sp>
    </p:spTree>
    <p:extLst>
      <p:ext uri="{BB962C8B-B14F-4D97-AF65-F5344CB8AC3E}">
        <p14:creationId xmlns:p14="http://schemas.microsoft.com/office/powerpoint/2010/main" val="267106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67544" y="1988840"/>
            <a:ext cx="8208912" cy="4320480"/>
          </a:xfrm>
          <a:prstGeom prst="roundRect">
            <a:avLst>
              <a:gd name="adj" fmla="val 13573"/>
            </a:avLst>
          </a:prstGeom>
          <a:ln w="57150" cmpd="sng">
            <a:solidFill>
              <a:srgbClr val="4F81BD"/>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fontScale="90000"/>
          </a:bodyPr>
          <a:lstStyle/>
          <a:p>
            <a:pPr>
              <a:defRPr/>
            </a:pPr>
            <a:r>
              <a:rPr lang="ja-JP" altLang="en-US" dirty="0">
                <a:latin typeface="+mj-ea"/>
                <a:cs typeface="ＭＳ Ｐゴシック" charset="0"/>
              </a:rPr>
              <a:t>まとめ</a:t>
            </a:r>
            <a:r>
              <a:rPr lang="en-US" altLang="ja-JP" dirty="0">
                <a:latin typeface="+mj-ea"/>
                <a:cs typeface="ＭＳ Ｐゴシック" charset="0"/>
              </a:rPr>
              <a:t>2</a:t>
            </a:r>
            <a:r>
              <a:rPr lang="ja-JP" altLang="en-US" dirty="0">
                <a:latin typeface="+mj-ea"/>
                <a:cs typeface="ＭＳ Ｐゴシック" charset="0"/>
              </a:rPr>
              <a:t>：不調の部下に声をかける</a:t>
            </a:r>
          </a:p>
        </p:txBody>
      </p:sp>
      <p:pic>
        <p:nvPicPr>
          <p:cNvPr id="9" name="図 8" descr="こうしたストレスがありそうです.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124744"/>
            <a:ext cx="2868930" cy="6858000"/>
          </a:xfrm>
          <a:prstGeom prst="rect">
            <a:avLst/>
          </a:prstGeom>
        </p:spPr>
      </p:pic>
      <p:sp>
        <p:nvSpPr>
          <p:cNvPr id="4" name="テキスト ボックス 3"/>
          <p:cNvSpPr txBox="1"/>
          <p:nvPr/>
        </p:nvSpPr>
        <p:spPr>
          <a:xfrm>
            <a:off x="10291296" y="1243933"/>
            <a:ext cx="184666"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971600" y="2276872"/>
            <a:ext cx="5112567" cy="3868751"/>
          </a:xfrm>
          <a:prstGeom prst="rect">
            <a:avLst/>
          </a:prstGeom>
          <a:noFill/>
        </p:spPr>
        <p:txBody>
          <a:bodyPr wrap="square" rtlCol="0">
            <a:spAutoFit/>
          </a:bodyPr>
          <a:lstStyle/>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「いつもと違う様子の変化」が、メンタル不調に気づくサインです。</a:t>
            </a:r>
            <a:endParaRPr lang="en-US" altLang="ja-JP" sz="2400" dirty="0">
              <a:latin typeface="ＭＳ Ｐゴシック"/>
              <a:ea typeface="ＭＳ Ｐゴシック"/>
              <a:cs typeface="ＭＳ Ｐゴシック"/>
            </a:endParaRPr>
          </a:p>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勤怠の変化が大きな特徴です。</a:t>
            </a:r>
            <a:endParaRPr lang="en-US" altLang="ja-JP" sz="2400" dirty="0">
              <a:latin typeface="ＭＳ Ｐゴシック"/>
              <a:ea typeface="ＭＳ Ｐゴシック"/>
              <a:cs typeface="ＭＳ Ｐゴシック"/>
            </a:endParaRPr>
          </a:p>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そうした変化に気づいたら、声をかけて話を聴きましょう。</a:t>
            </a:r>
            <a:endParaRPr lang="en-US" altLang="ja-JP" sz="2400" dirty="0">
              <a:latin typeface="ＭＳ Ｐゴシック"/>
              <a:ea typeface="ＭＳ Ｐゴシック"/>
              <a:cs typeface="ＭＳ Ｐゴシック"/>
            </a:endParaRPr>
          </a:p>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プライバシーに配慮できる会議室などで、</a:t>
            </a:r>
            <a:r>
              <a:rPr lang="en-US" altLang="ja-JP" sz="2400" dirty="0">
                <a:latin typeface="ＭＳ Ｐゴシック"/>
                <a:ea typeface="ＭＳ Ｐゴシック"/>
                <a:cs typeface="ＭＳ Ｐゴシック"/>
              </a:rPr>
              <a:t>30</a:t>
            </a:r>
            <a:r>
              <a:rPr lang="ja-JP" altLang="en-US" sz="2400" dirty="0">
                <a:latin typeface="ＭＳ Ｐゴシック"/>
                <a:ea typeface="ＭＳ Ｐゴシック"/>
                <a:cs typeface="ＭＳ Ｐゴシック"/>
              </a:rPr>
              <a:t>～</a:t>
            </a:r>
            <a:r>
              <a:rPr lang="en-US" altLang="ja-JP" sz="2400" dirty="0">
                <a:latin typeface="ＭＳ Ｐゴシック"/>
                <a:ea typeface="ＭＳ Ｐゴシック"/>
                <a:cs typeface="ＭＳ Ｐゴシック"/>
              </a:rPr>
              <a:t>60</a:t>
            </a:r>
            <a:r>
              <a:rPr lang="ja-JP" altLang="en-US" sz="2400" dirty="0">
                <a:latin typeface="ＭＳ Ｐゴシック"/>
                <a:ea typeface="ＭＳ Ｐゴシック"/>
                <a:cs typeface="ＭＳ Ｐゴシック"/>
              </a:rPr>
              <a:t>分ほど時間をとり、じっくりと話を聴きましょう</a:t>
            </a:r>
            <a:endParaRPr lang="en-US" altLang="ja-JP" sz="2400" dirty="0">
              <a:latin typeface="ＭＳ Ｐゴシック"/>
              <a:ea typeface="ＭＳ Ｐゴシック"/>
              <a:cs typeface="ＭＳ Ｐゴシック"/>
            </a:endParaRPr>
          </a:p>
        </p:txBody>
      </p:sp>
    </p:spTree>
    <p:extLst>
      <p:ext uri="{BB962C8B-B14F-4D97-AF65-F5344CB8AC3E}">
        <p14:creationId xmlns:p14="http://schemas.microsoft.com/office/powerpoint/2010/main" val="3858533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1010132.jpg"/>
          <p:cNvPicPr>
            <a:picLocks noChangeAspect="1"/>
          </p:cNvPicPr>
          <p:nvPr/>
        </p:nvPicPr>
        <p:blipFill rotWithShape="1">
          <a:blip r:embed="rId2" cstate="print">
            <a:alphaModFix/>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p:blipFill>
        <p:spPr>
          <a:xfrm>
            <a:off x="-9015" y="1548190"/>
            <a:ext cx="9144000" cy="5309810"/>
          </a:xfrm>
          <a:prstGeom prst="rect">
            <a:avLst/>
          </a:prstGeom>
        </p:spPr>
      </p:pic>
      <p:pic>
        <p:nvPicPr>
          <p:cNvPr id="4" name="図 3" descr="山田さんからメールが届く.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44624" y="1643678"/>
            <a:ext cx="11680485" cy="5608929"/>
          </a:xfrm>
          <a:prstGeom prst="rect">
            <a:avLst/>
          </a:prstGeom>
        </p:spPr>
      </p:pic>
      <p:sp>
        <p:nvSpPr>
          <p:cNvPr id="17410"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山田さんからのメール</a:t>
            </a:r>
          </a:p>
        </p:txBody>
      </p:sp>
      <p:sp>
        <p:nvSpPr>
          <p:cNvPr id="1026" name="AutoShape 2" descr="https://dl-web.dropbox.com/get/%40Inbox/%E3%81%8B%20%E7%AE%A1%E7%90%86%E8%81%B7%E5%90%91%E3%81%91e-Learning%202011%E5%B9%B4/%E8%A1%A8%E6%83%85%E9%9B%86%E3%82%8A%E3%81%AE2.png?w=ddfec3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395536" y="2204864"/>
            <a:ext cx="4824536" cy="1063113"/>
          </a:xfrm>
          <a:prstGeom prst="rect">
            <a:avLst/>
          </a:prstGeom>
          <a:solidFill>
            <a:schemeClr val="bg1">
              <a:alpha val="89000"/>
            </a:schemeClr>
          </a:solidFill>
        </p:spPr>
        <p:txBody>
          <a:bodyPr wrap="square" lIns="144000" tIns="93600" rIns="144000" bIns="93600" rtlCol="0">
            <a:spAutoFit/>
          </a:bodyPr>
          <a:lstStyle>
            <a:defPPr>
              <a:defRPr lang="ja-JP"/>
            </a:defPPr>
            <a:lvl1pPr>
              <a:lnSpc>
                <a:spcPct val="120000"/>
              </a:lnSpc>
              <a:defRPr sz="2000">
                <a:latin typeface="ＭＳ Ｐゴシック"/>
                <a:ea typeface="ＭＳ Ｐゴシック"/>
                <a:cs typeface="ＭＳ Ｐゴシック"/>
              </a:defRPr>
            </a:lvl1pPr>
          </a:lstStyle>
          <a:p>
            <a:r>
              <a:rPr lang="ja-JP" altLang="en-US" sz="2400" dirty="0"/>
              <a:t>山田さんから相談を受けた翌日、</a:t>
            </a:r>
            <a:endParaRPr lang="en-US" altLang="ja-JP" sz="2400" dirty="0"/>
          </a:p>
          <a:p>
            <a:r>
              <a:rPr lang="ja-JP" altLang="en-US" sz="2400" dirty="0"/>
              <a:t>１通のメールが届きました。</a:t>
            </a:r>
          </a:p>
        </p:txBody>
      </p:sp>
    </p:spTree>
    <p:extLst>
      <p:ext uri="{BB962C8B-B14F-4D97-AF65-F5344CB8AC3E}">
        <p14:creationId xmlns:p14="http://schemas.microsoft.com/office/powerpoint/2010/main" val="1181173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DCIM\101_PANA\P1010133.JPG"/>
          <p:cNvPicPr>
            <a:picLocks noChangeAspect="1" noChangeArrowheads="1"/>
          </p:cNvPicPr>
          <p:nvPr/>
        </p:nvPicPr>
        <p:blipFill rotWithShape="1">
          <a:blip r:embed="rId2" cstate="email">
            <a:alphaModFix/>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1282" t="31587" r="1535" b="8639"/>
          <a:stretch/>
        </p:blipFill>
        <p:spPr bwMode="auto">
          <a:xfrm>
            <a:off x="1" y="2639847"/>
            <a:ext cx="9144000" cy="4218153"/>
          </a:xfrm>
          <a:prstGeom prst="rect">
            <a:avLst/>
          </a:prstGeom>
          <a:noFill/>
        </p:spPr>
      </p:pic>
      <p:sp>
        <p:nvSpPr>
          <p:cNvPr id="6" name="正方形/長方形 5"/>
          <p:cNvSpPr/>
          <p:nvPr/>
        </p:nvSpPr>
        <p:spPr>
          <a:xfrm>
            <a:off x="0" y="5157192"/>
            <a:ext cx="7343800" cy="1700808"/>
          </a:xfrm>
          <a:prstGeom prst="rect">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386" name="Rectangle 2"/>
          <p:cNvSpPr>
            <a:spLocks noGrp="1" noChangeArrowheads="1"/>
          </p:cNvSpPr>
          <p:nvPr>
            <p:ph type="title"/>
          </p:nvPr>
        </p:nvSpPr>
        <p:spPr>
          <a:xfrm>
            <a:off x="323528" y="476672"/>
            <a:ext cx="8496944" cy="990600"/>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ja-JP" altLang="en-US" dirty="0">
                <a:solidFill>
                  <a:srgbClr val="000000"/>
                </a:solidFill>
                <a:latin typeface="+mj-ea"/>
                <a:cs typeface="ＭＳ Ｐゴシック" charset="0"/>
              </a:rPr>
              <a:t>第</a:t>
            </a:r>
            <a:r>
              <a:rPr lang="en-US" altLang="ja-JP" dirty="0">
                <a:solidFill>
                  <a:srgbClr val="000000"/>
                </a:solidFill>
                <a:latin typeface="+mj-ea"/>
                <a:cs typeface="ＭＳ Ｐゴシック" charset="0"/>
              </a:rPr>
              <a:t>3</a:t>
            </a:r>
            <a:r>
              <a:rPr lang="ja-JP" altLang="en-US" dirty="0">
                <a:solidFill>
                  <a:srgbClr val="000000"/>
                </a:solidFill>
                <a:latin typeface="+mj-ea"/>
                <a:cs typeface="ＭＳ Ｐゴシック" charset="0"/>
              </a:rPr>
              <a:t>章：部下が話をしてくれない！</a:t>
            </a:r>
          </a:p>
        </p:txBody>
      </p:sp>
      <p:sp>
        <p:nvSpPr>
          <p:cNvPr id="3" name="正方形/長方形 2"/>
          <p:cNvSpPr/>
          <p:nvPr/>
        </p:nvSpPr>
        <p:spPr>
          <a:xfrm>
            <a:off x="1619672" y="5157192"/>
            <a:ext cx="7524328" cy="1700808"/>
          </a:xfrm>
          <a:prstGeom prst="rect">
            <a:avLst/>
          </a:prstGeom>
          <a:solidFill>
            <a:schemeClr val="accent5">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028" name="Picture 4" descr="C:\Users\165647\Desktop\%E9%83%A8%E4%B8%8B%E3%81%8C%E8%A9%B1%E3%81%97%E3%81%A6%E3%81%8F%E3%82%8C%E3%81%AA%E3%81%84[1].png"/>
          <p:cNvPicPr>
            <a:picLocks noChangeAspect="1" noChangeArrowheads="1"/>
          </p:cNvPicPr>
          <p:nvPr/>
        </p:nvPicPr>
        <p:blipFill>
          <a:blip r:embed="rId4" cstate="print"/>
          <a:srcRect/>
          <a:stretch>
            <a:fillRect/>
          </a:stretch>
        </p:blipFill>
        <p:spPr bwMode="auto">
          <a:xfrm>
            <a:off x="-396552" y="908720"/>
            <a:ext cx="8888413" cy="6411912"/>
          </a:xfrm>
          <a:prstGeom prst="rect">
            <a:avLst/>
          </a:prstGeom>
          <a:noFill/>
        </p:spPr>
      </p:pic>
    </p:spTree>
    <p:extLst>
      <p:ext uri="{BB962C8B-B14F-4D97-AF65-F5344CB8AC3E}">
        <p14:creationId xmlns:p14="http://schemas.microsoft.com/office/powerpoint/2010/main" val="502085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P1010132.jpg"/>
          <p:cNvPicPr>
            <a:picLocks noChangeAspect="1"/>
          </p:cNvPicPr>
          <p:nvPr/>
        </p:nvPicPr>
        <p:blipFill rotWithShape="1">
          <a:blip r:embed="rId2" cstate="print">
            <a:alphaModFix/>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p:blipFill>
        <p:spPr>
          <a:xfrm>
            <a:off x="-9015" y="1548190"/>
            <a:ext cx="9144000" cy="5309810"/>
          </a:xfrm>
          <a:prstGeom prst="rect">
            <a:avLst/>
          </a:prstGeom>
        </p:spPr>
      </p:pic>
      <p:pic>
        <p:nvPicPr>
          <p:cNvPr id="3" name="図 2" descr="メール受信画面.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755576"/>
            <a:ext cx="7568957" cy="6858000"/>
          </a:xfrm>
          <a:prstGeom prst="rect">
            <a:avLst/>
          </a:prstGeom>
          <a:ln>
            <a:noFill/>
          </a:ln>
          <a:effectLst>
            <a:outerShdw blurRad="292100" dist="139700" dir="2700000" algn="tl" rotWithShape="0">
              <a:srgbClr val="333333">
                <a:alpha val="65000"/>
              </a:srgbClr>
            </a:outerShdw>
          </a:effectLst>
        </p:spPr>
      </p:pic>
      <p:sp>
        <p:nvSpPr>
          <p:cNvPr id="17410"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山田さんからのメール</a:t>
            </a:r>
          </a:p>
        </p:txBody>
      </p:sp>
      <p:sp>
        <p:nvSpPr>
          <p:cNvPr id="1026" name="AutoShape 2" descr="https://dl-web.dropbox.com/get/%40Inbox/%E3%81%8B%20%E7%AE%A1%E7%90%86%E8%81%B7%E5%90%91%E3%81%91e-Learning%202011%E5%B9%B4/%E8%A1%A8%E6%83%85%E9%9B%86%E3%82%8A%E3%81%AE2.png?w=ddfec3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5" name="テキスト ボックス 4"/>
          <p:cNvSpPr txBox="1"/>
          <p:nvPr/>
        </p:nvSpPr>
        <p:spPr>
          <a:xfrm>
            <a:off x="3131840" y="1755576"/>
            <a:ext cx="2224788" cy="307777"/>
          </a:xfrm>
          <a:prstGeom prst="rect">
            <a:avLst/>
          </a:prstGeom>
          <a:noFill/>
        </p:spPr>
        <p:txBody>
          <a:bodyPr wrap="none" rtlCol="0">
            <a:spAutoFit/>
          </a:bodyPr>
          <a:lstStyle/>
          <a:p>
            <a:r>
              <a:rPr lang="ja-JP"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a:ea typeface="ＭＳ Ｐゴシック"/>
                <a:cs typeface="ＭＳ Ｐゴシック"/>
              </a:rPr>
              <a:t>木下さんについてのご相談</a:t>
            </a:r>
            <a:endParaRPr kumimoji="1" lang="ja-JP"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a:ea typeface="ＭＳ Ｐゴシック"/>
              <a:cs typeface="ＭＳ Ｐゴシック"/>
            </a:endParaRPr>
          </a:p>
        </p:txBody>
      </p:sp>
      <p:sp>
        <p:nvSpPr>
          <p:cNvPr id="11" name="テキスト ボックス 10"/>
          <p:cNvSpPr txBox="1"/>
          <p:nvPr/>
        </p:nvSpPr>
        <p:spPr>
          <a:xfrm>
            <a:off x="1403648" y="2331640"/>
            <a:ext cx="2868093" cy="830997"/>
          </a:xfrm>
          <a:prstGeom prst="rect">
            <a:avLst/>
          </a:prstGeom>
          <a:noFill/>
        </p:spPr>
        <p:txBody>
          <a:bodyPr wrap="none" rtlCol="0">
            <a:spAutoFit/>
          </a:bodyPr>
          <a:lstStyle/>
          <a:p>
            <a:r>
              <a:rPr kumimoji="1" lang="ja-JP" altLang="en-US" sz="1200" dirty="0">
                <a:latin typeface="ＭＳ Ｐゴシック"/>
                <a:ea typeface="ＭＳ Ｐゴシック"/>
                <a:cs typeface="ＭＳ Ｐゴシック"/>
              </a:rPr>
              <a:t>山田　次郎 （営業２部</a:t>
            </a:r>
            <a:r>
              <a:rPr kumimoji="1" lang="en-US" altLang="ja-JP" sz="1200" dirty="0">
                <a:latin typeface="ＭＳ Ｐゴシック"/>
                <a:ea typeface="ＭＳ Ｐゴシック"/>
                <a:cs typeface="ＭＳ Ｐゴシック"/>
              </a:rPr>
              <a:t>○○</a:t>
            </a:r>
            <a:r>
              <a:rPr kumimoji="1" lang="ja-JP" altLang="en-US" sz="1200" dirty="0">
                <a:latin typeface="ＭＳ Ｐゴシック"/>
                <a:ea typeface="ＭＳ Ｐゴシック"/>
                <a:cs typeface="ＭＳ Ｐゴシック"/>
              </a:rPr>
              <a:t>営業グループ）</a:t>
            </a:r>
            <a:endParaRPr kumimoji="1" lang="en-US" altLang="ja-JP" sz="1200" dirty="0">
              <a:latin typeface="ＭＳ Ｐゴシック"/>
              <a:ea typeface="ＭＳ Ｐゴシック"/>
              <a:cs typeface="ＭＳ Ｐゴシック"/>
            </a:endParaRPr>
          </a:p>
          <a:p>
            <a:r>
              <a:rPr kumimoji="1" lang="ja-JP" altLang="en-US" sz="1200" dirty="0">
                <a:latin typeface="ＭＳ Ｐゴシック"/>
                <a:ea typeface="ＭＳ Ｐゴシック"/>
                <a:cs typeface="ＭＳ Ｐゴシック"/>
              </a:rPr>
              <a:t>小林　りの（人事部健康管理グループ）</a:t>
            </a:r>
            <a:endParaRPr kumimoji="1" lang="en-US" altLang="ja-JP" sz="1200" dirty="0">
              <a:latin typeface="ＭＳ Ｐゴシック"/>
              <a:ea typeface="ＭＳ Ｐゴシック"/>
              <a:cs typeface="ＭＳ Ｐゴシック"/>
            </a:endParaRPr>
          </a:p>
          <a:p>
            <a:endParaRPr lang="en-US" altLang="ja-JP" sz="1200" dirty="0">
              <a:latin typeface="ＭＳ Ｐゴシック"/>
              <a:ea typeface="ＭＳ Ｐゴシック"/>
              <a:cs typeface="ＭＳ Ｐゴシック"/>
            </a:endParaRPr>
          </a:p>
          <a:p>
            <a:r>
              <a:rPr lang="ja-JP" altLang="en-US" sz="1200" dirty="0">
                <a:latin typeface="ＭＳ Ｐゴシック"/>
                <a:ea typeface="ＭＳ Ｐゴシック"/>
                <a:cs typeface="ＭＳ Ｐゴシック"/>
              </a:rPr>
              <a:t>木下さんについてのご相談</a:t>
            </a:r>
          </a:p>
        </p:txBody>
      </p:sp>
      <p:sp>
        <p:nvSpPr>
          <p:cNvPr id="13" name="テキスト ボックス 12"/>
          <p:cNvSpPr txBox="1"/>
          <p:nvPr/>
        </p:nvSpPr>
        <p:spPr>
          <a:xfrm>
            <a:off x="1115616" y="3267744"/>
            <a:ext cx="6768752" cy="3139321"/>
          </a:xfrm>
          <a:prstGeom prst="rect">
            <a:avLst/>
          </a:prstGeom>
          <a:noFill/>
        </p:spPr>
        <p:txBody>
          <a:bodyPr wrap="square" rtlCol="0">
            <a:spAutoFit/>
          </a:bodyPr>
          <a:lstStyle/>
          <a:p>
            <a:r>
              <a:rPr lang="ja-JP" altLang="en-US" dirty="0">
                <a:latin typeface="ＭＳ Ｐゴシック"/>
                <a:ea typeface="ＭＳ Ｐゴシック"/>
                <a:cs typeface="ＭＳ Ｐゴシック"/>
              </a:rPr>
              <a:t>小林先生</a:t>
            </a:r>
            <a:endParaRPr lang="en-US" altLang="ja-JP" dirty="0">
              <a:latin typeface="ＭＳ Ｐゴシック"/>
              <a:ea typeface="ＭＳ Ｐゴシック"/>
              <a:cs typeface="ＭＳ Ｐゴシック"/>
            </a:endParaRPr>
          </a:p>
          <a:p>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山田です。昨日はありがとうございました。</a:t>
            </a:r>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教えて頂いた通り、木下さんに声をかけてみたのですが、</a:t>
            </a:r>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「大丈夫です。何ともありません。」と言って</a:t>
            </a:r>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まったく話してくれませんでした。</a:t>
            </a:r>
            <a:endParaRPr lang="en-US" altLang="ja-JP" dirty="0">
              <a:latin typeface="ＭＳ Ｐゴシック"/>
              <a:ea typeface="ＭＳ Ｐゴシック"/>
              <a:cs typeface="ＭＳ Ｐゴシック"/>
            </a:endParaRPr>
          </a:p>
          <a:p>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かといって、本人の様子は相変わらずで、心配です。</a:t>
            </a:r>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今後どのように対応すべきでしょうか。アドバイスをください。</a:t>
            </a:r>
            <a:endParaRPr lang="en-US" altLang="ja-JP" dirty="0">
              <a:latin typeface="ＭＳ Ｐゴシック"/>
              <a:ea typeface="ＭＳ Ｐゴシック"/>
              <a:cs typeface="ＭＳ Ｐゴシック"/>
            </a:endParaRPr>
          </a:p>
          <a:p>
            <a:r>
              <a:rPr lang="en-US" altLang="ja-JP" dirty="0">
                <a:latin typeface="ＭＳ Ｐゴシック"/>
                <a:ea typeface="ＭＳ Ｐゴシック"/>
                <a:cs typeface="ＭＳ Ｐゴシック"/>
              </a:rPr>
              <a:t>---</a:t>
            </a:r>
          </a:p>
          <a:p>
            <a:r>
              <a:rPr lang="ja-JP" altLang="en-US" dirty="0">
                <a:latin typeface="ＭＳ Ｐゴシック"/>
                <a:ea typeface="ＭＳ Ｐゴシック"/>
                <a:cs typeface="ＭＳ Ｐゴシック"/>
              </a:rPr>
              <a:t>営業２部</a:t>
            </a: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営業グループ　山田次郎 </a:t>
            </a:r>
          </a:p>
        </p:txBody>
      </p:sp>
      <p:pic>
        <p:nvPicPr>
          <p:cNvPr id="14" name="Picture 7"/>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a:xfrm>
            <a:off x="6444208" y="2492896"/>
            <a:ext cx="1285056" cy="1467793"/>
          </a:xfr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1531304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596336" y="4293096"/>
            <a:ext cx="1547664" cy="2564904"/>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506"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fontScale="90000"/>
          </a:bodyPr>
          <a:lstStyle/>
          <a:p>
            <a:pPr>
              <a:defRPr/>
            </a:pPr>
            <a:r>
              <a:rPr lang="ja-JP" altLang="en-US" dirty="0">
                <a:latin typeface="+mj-ea"/>
                <a:cs typeface="ＭＳ Ｐゴシック" charset="0"/>
              </a:rPr>
              <a:t>チェック</a:t>
            </a:r>
            <a:r>
              <a:rPr lang="en-US" altLang="ja-JP" dirty="0">
                <a:latin typeface="+mj-ea"/>
                <a:cs typeface="ＭＳ Ｐゴシック" charset="0"/>
              </a:rPr>
              <a:t>3</a:t>
            </a:r>
            <a:r>
              <a:rPr lang="ja-JP" altLang="en-US" dirty="0">
                <a:latin typeface="+mj-ea"/>
                <a:cs typeface="ＭＳ Ｐゴシック" charset="0"/>
              </a:rPr>
              <a:t>：</a:t>
            </a:r>
            <a:r>
              <a:rPr lang="ja-JP" altLang="en-US" dirty="0">
                <a:cs typeface="ＭＳ Ｐゴシック" charset="0"/>
              </a:rPr>
              <a:t>部下が話をしてくれない</a:t>
            </a:r>
            <a:endParaRPr lang="ja-JP" altLang="en-US" dirty="0">
              <a:latin typeface="+mj-ea"/>
              <a:cs typeface="ＭＳ Ｐゴシック" charset="0"/>
            </a:endParaRPr>
          </a:p>
        </p:txBody>
      </p:sp>
      <p:sp>
        <p:nvSpPr>
          <p:cNvPr id="21509" name="AutoShape 5"/>
          <p:cNvSpPr>
            <a:spLocks noChangeArrowheads="1"/>
          </p:cNvSpPr>
          <p:nvPr/>
        </p:nvSpPr>
        <p:spPr bwMode="auto">
          <a:xfrm>
            <a:off x="457200" y="1772817"/>
            <a:ext cx="5770563" cy="2088232"/>
          </a:xfrm>
          <a:prstGeom prst="wedgeRoundRectCallout">
            <a:avLst>
              <a:gd name="adj1" fmla="val 52737"/>
              <a:gd name="adj2" fmla="val 7040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sz="2800" dirty="0">
                <a:latin typeface="ＭＳ Ｐゴシック"/>
                <a:ea typeface="ＭＳ Ｐゴシック"/>
                <a:cs typeface="ＭＳ Ｐゴシック"/>
              </a:rPr>
              <a:t>せっかく声をかけたのに、「大丈夫です。何でもありません」って、言われたら、困っちゃうよなあ。</a:t>
            </a:r>
            <a:endParaRPr lang="en-US" altLang="ja-JP" sz="2800" dirty="0">
              <a:latin typeface="ＭＳ Ｐゴシック"/>
              <a:ea typeface="ＭＳ Ｐゴシック"/>
              <a:cs typeface="ＭＳ Ｐゴシック"/>
            </a:endParaRPr>
          </a:p>
        </p:txBody>
      </p:sp>
      <p:sp>
        <p:nvSpPr>
          <p:cNvPr id="21512" name="Text Box 8"/>
          <p:cNvSpPr txBox="1">
            <a:spLocks noChangeArrowheads="1"/>
          </p:cNvSpPr>
          <p:nvPr/>
        </p:nvSpPr>
        <p:spPr bwMode="auto">
          <a:xfrm>
            <a:off x="7885759" y="1484784"/>
            <a:ext cx="1224136" cy="2215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3800" dirty="0">
                <a:solidFill>
                  <a:srgbClr val="FF3300"/>
                </a:solidFill>
                <a:latin typeface="ＭＳ Ｐゴシック"/>
                <a:ea typeface="ＭＳ Ｐゴシック"/>
                <a:cs typeface="ＭＳ Ｐゴシック"/>
              </a:rPr>
              <a:t>?</a:t>
            </a:r>
          </a:p>
        </p:txBody>
      </p:sp>
      <p:pic>
        <p:nvPicPr>
          <p:cNvPr id="2150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16065" y="2852936"/>
            <a:ext cx="3480471" cy="400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3" name="図形グループ 12"/>
          <p:cNvGrpSpPr/>
          <p:nvPr/>
        </p:nvGrpSpPr>
        <p:grpSpPr>
          <a:xfrm>
            <a:off x="-972616" y="5157192"/>
            <a:ext cx="7056784" cy="1512168"/>
            <a:chOff x="-972616" y="5157192"/>
            <a:chExt cx="7056784" cy="1512168"/>
          </a:xfrm>
        </p:grpSpPr>
        <p:sp>
          <p:nvSpPr>
            <p:cNvPr id="14" name="角丸四角形 13"/>
            <p:cNvSpPr/>
            <p:nvPr/>
          </p:nvSpPr>
          <p:spPr>
            <a:xfrm>
              <a:off x="-972616" y="5157192"/>
              <a:ext cx="7056784" cy="1512168"/>
            </a:xfrm>
            <a:prstGeom prst="roundRect">
              <a:avLst>
                <a:gd name="adj" fmla="val 50000"/>
              </a:avLst>
            </a:prstGeom>
            <a:blipFill rotWithShape="1">
              <a:blip r:embed="rId3" cstate="print"/>
              <a:tile tx="0" ty="0" sx="100000" sy="100000" flip="none" algn="tl"/>
            </a:blipFill>
            <a:ln w="57150" cmpd="sng"/>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15" name="Text Box 7"/>
            <p:cNvSpPr txBox="1">
              <a:spLocks noChangeArrowheads="1"/>
            </p:cNvSpPr>
            <p:nvPr/>
          </p:nvSpPr>
          <p:spPr bwMode="auto">
            <a:xfrm>
              <a:off x="2339752" y="5640082"/>
              <a:ext cx="3744416" cy="9664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20000"/>
                </a:lnSpc>
                <a:defRPr/>
              </a:pPr>
              <a:r>
                <a:rPr lang="ja-JP" altLang="en-US" sz="2400" dirty="0">
                  <a:latin typeface="ＭＳ Ｐゴシック"/>
                  <a:ea typeface="ＭＳ Ｐゴシック"/>
                  <a:cs typeface="ＭＳ Ｐゴシック"/>
                </a:rPr>
                <a:t>山田</a:t>
              </a:r>
              <a:r>
                <a:rPr lang="en-US" altLang="ja-JP" sz="2400" dirty="0">
                  <a:latin typeface="ＭＳ Ｐゴシック"/>
                  <a:ea typeface="ＭＳ Ｐゴシック"/>
                  <a:cs typeface="ＭＳ Ｐゴシック"/>
                </a:rPr>
                <a:t>GM</a:t>
              </a:r>
              <a:r>
                <a:rPr lang="ja-JP" altLang="en-US" sz="2400" dirty="0">
                  <a:latin typeface="ＭＳ Ｐゴシック"/>
                  <a:ea typeface="ＭＳ Ｐゴシック"/>
                  <a:cs typeface="ＭＳ Ｐゴシック"/>
                </a:rPr>
                <a:t>のこの疑問。</a:t>
              </a:r>
              <a:endParaRPr lang="en-US" altLang="ja-JP" sz="2400" dirty="0">
                <a:latin typeface="ＭＳ Ｐゴシック"/>
                <a:ea typeface="ＭＳ Ｐゴシック"/>
                <a:cs typeface="ＭＳ Ｐゴシック"/>
              </a:endParaRPr>
            </a:p>
            <a:p>
              <a:pPr>
                <a:lnSpc>
                  <a:spcPct val="120000"/>
                </a:lnSpc>
                <a:defRPr/>
              </a:pPr>
              <a:r>
                <a:rPr lang="ja-JP" altLang="en-US" sz="2400" dirty="0">
                  <a:latin typeface="ＭＳ Ｐゴシック"/>
                  <a:ea typeface="ＭＳ Ｐゴシック"/>
                  <a:cs typeface="ＭＳ Ｐゴシック"/>
                </a:rPr>
                <a:t>皆さんはどう思いますか。</a:t>
              </a:r>
              <a:endParaRPr lang="en-US" altLang="ja-JP" sz="2400" dirty="0">
                <a:latin typeface="ＭＳ Ｐゴシック"/>
                <a:ea typeface="ＭＳ Ｐゴシック"/>
                <a:cs typeface="ＭＳ Ｐゴシック"/>
              </a:endParaRPr>
            </a:p>
          </p:txBody>
        </p:sp>
        <p:sp>
          <p:nvSpPr>
            <p:cNvPr id="16" name="テキスト ボックス 15"/>
            <p:cNvSpPr txBox="1"/>
            <p:nvPr/>
          </p:nvSpPr>
          <p:spPr>
            <a:xfrm>
              <a:off x="2330870" y="5245014"/>
              <a:ext cx="2182709" cy="523220"/>
            </a:xfrm>
            <a:prstGeom prst="rect">
              <a:avLst/>
            </a:prstGeom>
            <a:noFill/>
          </p:spPr>
          <p:txBody>
            <a:bodyPr wrap="none" rtlCol="0">
              <a:spAutoFit/>
            </a:bodyPr>
            <a:lstStyle/>
            <a:p>
              <a:r>
                <a:rPr kumimoji="1" lang="en-US" altLang="ja-JP" sz="2800" dirty="0" err="1">
                  <a:solidFill>
                    <a:schemeClr val="accent2"/>
                  </a:solidFill>
                </a:rPr>
                <a:t>Rino’s</a:t>
              </a:r>
              <a:r>
                <a:rPr kumimoji="1" lang="en-US" altLang="ja-JP" sz="2800" dirty="0">
                  <a:solidFill>
                    <a:schemeClr val="accent2"/>
                  </a:solidFill>
                </a:rPr>
                <a:t> Check !!</a:t>
              </a:r>
              <a:endParaRPr kumimoji="1" lang="ja-JP" altLang="en-US" sz="2800" dirty="0">
                <a:solidFill>
                  <a:schemeClr val="accent2"/>
                </a:solidFill>
              </a:endParaRPr>
            </a:p>
          </p:txBody>
        </p:sp>
      </p:grpSp>
      <p:pic>
        <p:nvPicPr>
          <p:cNvPr id="2" name="図 1" descr="Rino Check 左.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4149080"/>
            <a:ext cx="2808312" cy="2983832"/>
          </a:xfrm>
          <a:prstGeom prst="rect">
            <a:avLst/>
          </a:prstGeom>
          <a:effectLst>
            <a:outerShdw blurRad="50800" dist="38100" dir="8100000" algn="tr" rotWithShape="0">
              <a:prstClr val="black">
                <a:alpha val="34000"/>
              </a:prstClr>
            </a:outerShdw>
          </a:effectLst>
        </p:spPr>
      </p:pic>
    </p:spTree>
    <p:extLst>
      <p:ext uri="{BB962C8B-B14F-4D97-AF65-F5344CB8AC3E}">
        <p14:creationId xmlns:p14="http://schemas.microsoft.com/office/powerpoint/2010/main" val="3102658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3717032"/>
            <a:ext cx="1547664" cy="3168352"/>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タイトル 2"/>
          <p:cNvSpPr>
            <a:spLocks noGrp="1"/>
          </p:cNvSpPr>
          <p:nvPr>
            <p:ph type="title"/>
          </p:nvPr>
        </p:nvSpPr>
        <p:spPr/>
        <p:txBody>
          <a:bodyPr>
            <a:normAutofit fontScale="90000"/>
          </a:bodyPr>
          <a:lstStyle/>
          <a:p>
            <a:r>
              <a:rPr kumimoji="1" lang="ja-JP" altLang="en-US" dirty="0"/>
              <a:t>チェック</a:t>
            </a:r>
            <a:r>
              <a:rPr kumimoji="1" lang="en-US" altLang="ja-JP" dirty="0"/>
              <a:t>3</a:t>
            </a:r>
            <a:r>
              <a:rPr lang="ja-JP" altLang="en-US" dirty="0"/>
              <a:t>：部下が話をしてくれない</a:t>
            </a:r>
            <a:endParaRPr kumimoji="1" lang="ja-JP" altLang="en-US" dirty="0"/>
          </a:p>
        </p:txBody>
      </p:sp>
      <p:sp>
        <p:nvSpPr>
          <p:cNvPr id="9" name="Text Box 4"/>
          <p:cNvSpPr txBox="1">
            <a:spLocks noChangeArrowheads="1"/>
          </p:cNvSpPr>
          <p:nvPr/>
        </p:nvSpPr>
        <p:spPr bwMode="auto">
          <a:xfrm>
            <a:off x="2987824" y="1556792"/>
            <a:ext cx="5904656" cy="1200328"/>
          </a:xfrm>
          <a:prstGeom prst="rect">
            <a:avLst/>
          </a:prstGeom>
          <a:solidFill>
            <a:schemeClr val="bg1"/>
          </a:solidFill>
          <a:ln>
            <a:noFill/>
          </a:ln>
          <a:effectLst/>
        </p:spPr>
        <p:txBody>
          <a:bodyPr wrap="square">
            <a:spAutoFit/>
          </a:bodyPr>
          <a:lstStyle/>
          <a:p>
            <a:pPr>
              <a:defRPr/>
            </a:pPr>
            <a:r>
              <a:rPr lang="ja-JP" altLang="en-US" sz="2400" dirty="0">
                <a:latin typeface="ＭＳ Ｐゴシック"/>
                <a:ea typeface="ＭＳ Ｐゴシック"/>
                <a:cs typeface="ＭＳ Ｐゴシック"/>
              </a:rPr>
              <a:t>部下の木下さんに声をかけたものの、「大丈夫です。何ともありません。」の一点張りで、詳しく話してくれません</a:t>
            </a:r>
            <a:r>
              <a:rPr lang="en-US" altLang="ja-JP" sz="2400" dirty="0">
                <a:latin typeface="ＭＳ Ｐゴシック"/>
                <a:ea typeface="ＭＳ Ｐゴシック"/>
                <a:cs typeface="ＭＳ Ｐゴシック"/>
              </a:rPr>
              <a:t>…</a:t>
            </a:r>
            <a:r>
              <a:rPr lang="ja-JP" altLang="en-US" sz="2400" dirty="0">
                <a:latin typeface="ＭＳ Ｐゴシック"/>
                <a:ea typeface="ＭＳ Ｐゴシック"/>
                <a:cs typeface="ＭＳ Ｐゴシック"/>
              </a:rPr>
              <a:t>。</a:t>
            </a:r>
          </a:p>
        </p:txBody>
      </p:sp>
      <p:graphicFrame>
        <p:nvGraphicFramePr>
          <p:cNvPr id="10" name="図表 9"/>
          <p:cNvGraphicFramePr/>
          <p:nvPr>
            <p:extLst>
              <p:ext uri="{D42A27DB-BD31-4B8C-83A1-F6EECF244321}">
                <p14:modId xmlns:p14="http://schemas.microsoft.com/office/powerpoint/2010/main" val="3368816880"/>
              </p:ext>
            </p:extLst>
          </p:nvPr>
        </p:nvGraphicFramePr>
        <p:xfrm>
          <a:off x="2987824" y="2852936"/>
          <a:ext cx="601317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8850" name="Picture 2" descr="C:\Users\165647\Desktop\%E3%83%81%E3%82%A7%E3%83%83%E3%82%AF%EF%BC%92[1].png"/>
          <p:cNvPicPr>
            <a:picLocks noChangeAspect="1" noChangeArrowheads="1"/>
          </p:cNvPicPr>
          <p:nvPr/>
        </p:nvPicPr>
        <p:blipFill>
          <a:blip r:embed="rId8" cstate="print"/>
          <a:srcRect/>
          <a:stretch>
            <a:fillRect/>
          </a:stretch>
        </p:blipFill>
        <p:spPr bwMode="auto">
          <a:xfrm>
            <a:off x="107504" y="836712"/>
            <a:ext cx="3203848" cy="7347491"/>
          </a:xfrm>
          <a:prstGeom prst="rect">
            <a:avLst/>
          </a:prstGeom>
          <a:noFill/>
        </p:spPr>
      </p:pic>
    </p:spTree>
    <p:extLst>
      <p:ext uri="{BB962C8B-B14F-4D97-AF65-F5344CB8AC3E}">
        <p14:creationId xmlns:p14="http://schemas.microsoft.com/office/powerpoint/2010/main" val="241389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344816" y="2780928"/>
            <a:ext cx="1799184" cy="4077072"/>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正方形/長方形 6"/>
          <p:cNvSpPr/>
          <p:nvPr/>
        </p:nvSpPr>
        <p:spPr>
          <a:xfrm>
            <a:off x="0" y="3068960"/>
            <a:ext cx="1619672" cy="378904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362"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登場人物紹介</a:t>
            </a:r>
            <a:endParaRPr lang="en-US" altLang="ja-JP" dirty="0">
              <a:latin typeface="+mj-ea"/>
              <a:cs typeface="ＭＳ Ｐゴシック" charset="0"/>
            </a:endParaRPr>
          </a:p>
        </p:txBody>
      </p:sp>
      <p:pic>
        <p:nvPicPr>
          <p:cNvPr id="1536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1331913"/>
            <a:ext cx="2020887" cy="552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536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1900" y="2133600"/>
            <a:ext cx="2374900" cy="544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5367" name="Text Box 7"/>
          <p:cNvSpPr txBox="1">
            <a:spLocks noChangeArrowheads="1"/>
          </p:cNvSpPr>
          <p:nvPr/>
        </p:nvSpPr>
        <p:spPr bwMode="auto">
          <a:xfrm>
            <a:off x="2555776" y="1700808"/>
            <a:ext cx="2876550" cy="26930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ja-JP" altLang="en-US" sz="2800" b="0" dirty="0"/>
              <a:t>山田　次郎</a:t>
            </a:r>
          </a:p>
          <a:p>
            <a:pPr>
              <a:spcAft>
                <a:spcPts val="600"/>
              </a:spcAft>
              <a:defRPr/>
            </a:pPr>
            <a:r>
              <a:rPr lang="en-US" altLang="ja-JP" b="0" dirty="0">
                <a:solidFill>
                  <a:srgbClr val="FF0000"/>
                </a:solidFill>
              </a:rPr>
              <a:t>Y</a:t>
            </a:r>
            <a:r>
              <a:rPr lang="en-US" altLang="ja-JP" b="0" dirty="0"/>
              <a:t>amada </a:t>
            </a:r>
            <a:r>
              <a:rPr lang="en-US" altLang="ja-JP" b="0" dirty="0" err="1">
                <a:solidFill>
                  <a:srgbClr val="FF0000"/>
                </a:solidFill>
              </a:rPr>
              <a:t>J</a:t>
            </a:r>
            <a:r>
              <a:rPr lang="en-US" altLang="ja-JP" b="0" dirty="0" err="1"/>
              <a:t>iro</a:t>
            </a:r>
            <a:endParaRPr lang="en-US" altLang="ja-JP" b="0" dirty="0"/>
          </a:p>
          <a:p>
            <a:pPr>
              <a:spcAft>
                <a:spcPts val="600"/>
              </a:spcAft>
              <a:defRPr/>
            </a:pPr>
            <a:r>
              <a:rPr lang="ja-JP" altLang="en-US" b="0" dirty="0">
                <a:latin typeface="ＭＳ Ｐゴシック"/>
                <a:ea typeface="ＭＳ Ｐゴシック"/>
                <a:cs typeface="ＭＳ Ｐゴシック"/>
              </a:rPr>
              <a:t>営業部のベテラン上司。</a:t>
            </a:r>
          </a:p>
          <a:p>
            <a:pPr>
              <a:spcAft>
                <a:spcPts val="600"/>
              </a:spcAft>
              <a:defRPr/>
            </a:pPr>
            <a:r>
              <a:rPr lang="ja-JP" altLang="en-US" b="0" dirty="0">
                <a:latin typeface="ＭＳ Ｐゴシック"/>
                <a:ea typeface="ＭＳ Ｐゴシック"/>
                <a:cs typeface="ＭＳ Ｐゴシック"/>
              </a:rPr>
              <a:t>部下に慕われる人情派だが、メンタルヘルスのことには</a:t>
            </a:r>
            <a:br>
              <a:rPr lang="en-US" altLang="ja-JP" b="0" dirty="0">
                <a:latin typeface="ＭＳ Ｐゴシック"/>
                <a:ea typeface="ＭＳ Ｐゴシック"/>
                <a:cs typeface="ＭＳ Ｐゴシック"/>
              </a:rPr>
            </a:br>
            <a:r>
              <a:rPr lang="ja-JP" altLang="en-US" b="0" dirty="0">
                <a:latin typeface="ＭＳ Ｐゴシック"/>
                <a:ea typeface="ＭＳ Ｐゴシック"/>
                <a:cs typeface="ＭＳ Ｐゴシック"/>
              </a:rPr>
              <a:t>いささか自信が無い。</a:t>
            </a:r>
          </a:p>
          <a:p>
            <a:pPr>
              <a:spcAft>
                <a:spcPts val="600"/>
              </a:spcAft>
              <a:defRPr/>
            </a:pPr>
            <a:r>
              <a:rPr lang="ja-JP" altLang="en-US" b="0" dirty="0">
                <a:latin typeface="ＭＳ Ｐゴシック"/>
                <a:ea typeface="ＭＳ Ｐゴシック"/>
                <a:cs typeface="ＭＳ Ｐゴシック"/>
              </a:rPr>
              <a:t>最近、部下の木下さんの</a:t>
            </a:r>
            <a:br>
              <a:rPr lang="en-US" altLang="ja-JP" b="0" dirty="0">
                <a:latin typeface="ＭＳ Ｐゴシック"/>
                <a:ea typeface="ＭＳ Ｐゴシック"/>
                <a:cs typeface="ＭＳ Ｐゴシック"/>
              </a:rPr>
            </a:br>
            <a:r>
              <a:rPr lang="ja-JP" altLang="en-US" b="0" dirty="0">
                <a:latin typeface="ＭＳ Ｐゴシック"/>
                <a:ea typeface="ＭＳ Ｐゴシック"/>
                <a:cs typeface="ＭＳ Ｐゴシック"/>
              </a:rPr>
              <a:t>様子を心配している。</a:t>
            </a:r>
          </a:p>
        </p:txBody>
      </p:sp>
      <p:sp>
        <p:nvSpPr>
          <p:cNvPr id="15368" name="Text Box 8"/>
          <p:cNvSpPr txBox="1">
            <a:spLocks noChangeArrowheads="1"/>
          </p:cNvSpPr>
          <p:nvPr/>
        </p:nvSpPr>
        <p:spPr bwMode="auto">
          <a:xfrm>
            <a:off x="4139852" y="4725144"/>
            <a:ext cx="2592388"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ja-JP" altLang="en-US" sz="2800" b="0" dirty="0"/>
              <a:t>木下　光一</a:t>
            </a:r>
          </a:p>
          <a:p>
            <a:pPr algn="r">
              <a:defRPr/>
            </a:pPr>
            <a:r>
              <a:rPr lang="en-US" altLang="ja-JP" b="0" dirty="0">
                <a:solidFill>
                  <a:srgbClr val="FF0000"/>
                </a:solidFill>
              </a:rPr>
              <a:t>K</a:t>
            </a:r>
            <a:r>
              <a:rPr lang="en-US" altLang="ja-JP" b="0" dirty="0">
                <a:solidFill>
                  <a:srgbClr val="000000"/>
                </a:solidFill>
              </a:rPr>
              <a:t>inoshita </a:t>
            </a:r>
            <a:r>
              <a:rPr lang="en-US" altLang="ja-JP" b="0" dirty="0">
                <a:solidFill>
                  <a:srgbClr val="FF0000"/>
                </a:solidFill>
              </a:rPr>
              <a:t>K</a:t>
            </a:r>
            <a:r>
              <a:rPr lang="en-US" altLang="ja-JP" b="0" dirty="0"/>
              <a:t>oichi</a:t>
            </a:r>
          </a:p>
          <a:p>
            <a:pPr>
              <a:spcAft>
                <a:spcPts val="600"/>
              </a:spcAft>
              <a:defRPr/>
            </a:pPr>
            <a:r>
              <a:rPr lang="ja-JP" altLang="en-US" b="0" dirty="0">
                <a:latin typeface="ＭＳ Ｐゴシック"/>
                <a:ea typeface="ＭＳ Ｐゴシック"/>
                <a:cs typeface="ＭＳ Ｐゴシック"/>
              </a:rPr>
              <a:t>入社</a:t>
            </a:r>
            <a:r>
              <a:rPr lang="en-US" altLang="ja-JP" b="0" dirty="0">
                <a:latin typeface="ＭＳ Ｐゴシック"/>
                <a:ea typeface="ＭＳ Ｐゴシック"/>
                <a:cs typeface="ＭＳ Ｐゴシック"/>
              </a:rPr>
              <a:t>4</a:t>
            </a:r>
            <a:r>
              <a:rPr lang="ja-JP" altLang="en-US" b="0" dirty="0">
                <a:latin typeface="ＭＳ Ｐゴシック"/>
                <a:ea typeface="ＭＳ Ｐゴシック"/>
                <a:cs typeface="ＭＳ Ｐゴシック"/>
              </a:rPr>
              <a:t>年目の営業職。</a:t>
            </a:r>
            <a:br>
              <a:rPr lang="en-US" altLang="ja-JP" b="0" dirty="0">
                <a:latin typeface="ＭＳ Ｐゴシック"/>
                <a:ea typeface="ＭＳ Ｐゴシック"/>
                <a:cs typeface="ＭＳ Ｐゴシック"/>
              </a:rPr>
            </a:br>
            <a:r>
              <a:rPr lang="ja-JP" altLang="en-US" b="0" dirty="0">
                <a:latin typeface="ＭＳ Ｐゴシック"/>
                <a:ea typeface="ＭＳ Ｐゴシック"/>
                <a:cs typeface="ＭＳ Ｐゴシック"/>
              </a:rPr>
              <a:t>まじめで明るい社員だが、最近、元気</a:t>
            </a:r>
            <a:r>
              <a:rPr lang="ja-JP" altLang="en-US" b="0">
                <a:latin typeface="ＭＳ Ｐゴシック"/>
                <a:ea typeface="ＭＳ Ｐゴシック"/>
                <a:cs typeface="ＭＳ Ｐゴシック"/>
              </a:rPr>
              <a:t>がなさそう？</a:t>
            </a:r>
            <a:endParaRPr lang="ja-JP" altLang="en-US" b="0" dirty="0">
              <a:latin typeface="ＭＳ Ｐゴシック"/>
              <a:ea typeface="ＭＳ Ｐゴシック"/>
              <a:cs typeface="ＭＳ Ｐゴシック"/>
            </a:endParaRPr>
          </a:p>
        </p:txBody>
      </p:sp>
    </p:spTree>
    <p:extLst>
      <p:ext uri="{BB962C8B-B14F-4D97-AF65-F5344CB8AC3E}">
        <p14:creationId xmlns:p14="http://schemas.microsoft.com/office/powerpoint/2010/main" val="24530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611560" y="3429000"/>
            <a:ext cx="5832648" cy="3168352"/>
          </a:xfrm>
          <a:prstGeom prst="roundRect">
            <a:avLst/>
          </a:prstGeom>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正方形/長方形 11"/>
          <p:cNvSpPr/>
          <p:nvPr/>
        </p:nvSpPr>
        <p:spPr>
          <a:xfrm>
            <a:off x="7596336" y="2780928"/>
            <a:ext cx="1547664" cy="4077072"/>
          </a:xfrm>
          <a:prstGeom prst="rect">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チェック</a:t>
            </a:r>
            <a:r>
              <a:rPr lang="en-US" altLang="ja-JP" dirty="0"/>
              <a:t>3</a:t>
            </a:r>
            <a:r>
              <a:rPr lang="ja-JP" altLang="en-US" dirty="0"/>
              <a:t>：正解は「</a:t>
            </a:r>
            <a:r>
              <a:rPr lang="en-US" altLang="ja-JP" dirty="0"/>
              <a:t>C</a:t>
            </a:r>
            <a:r>
              <a:rPr lang="ja-JP" altLang="en-US" dirty="0"/>
              <a:t>」</a:t>
            </a:r>
          </a:p>
        </p:txBody>
      </p:sp>
      <p:sp>
        <p:nvSpPr>
          <p:cNvPr id="5" name="コンテンツ プレースホルダ 2"/>
          <p:cNvSpPr txBox="1">
            <a:spLocks/>
          </p:cNvSpPr>
          <p:nvPr/>
        </p:nvSpPr>
        <p:spPr>
          <a:xfrm>
            <a:off x="899592" y="3789040"/>
            <a:ext cx="5328592" cy="2448272"/>
          </a:xfrm>
          <a:prstGeom prst="rect">
            <a:avLst/>
          </a:prstGeom>
        </p:spPr>
        <p:txBody>
          <a:bodyPr vert="horz">
            <a:noAutofit/>
          </a:bodyPr>
          <a:lstStyle/>
          <a:p>
            <a:pPr>
              <a:lnSpc>
                <a:spcPct val="120000"/>
              </a:lnSpc>
              <a:spcAft>
                <a:spcPts val="600"/>
              </a:spcAft>
              <a:buClr>
                <a:srgbClr val="DD8047"/>
              </a:buClr>
              <a:buSzPct val="60000"/>
              <a:defRPr/>
            </a:pPr>
            <a:r>
              <a:rPr lang="ja-JP" altLang="en-US" sz="2400" dirty="0">
                <a:solidFill>
                  <a:prstClr val="black"/>
                </a:solidFill>
                <a:latin typeface="ＭＳ Ｐゴシック"/>
                <a:ea typeface="ＭＳ Ｐゴシック"/>
                <a:cs typeface="ＭＳ Ｐゴシック"/>
              </a:rPr>
              <a:t>部下が話をしてくれないときは、「そうか、わかった。」と言って、その場では深追いせず、話を打ち切りましょう。</a:t>
            </a:r>
            <a:endParaRPr lang="en-US" altLang="ja-JP" sz="2400" dirty="0">
              <a:solidFill>
                <a:prstClr val="black"/>
              </a:solidFill>
              <a:latin typeface="ＭＳ Ｐゴシック"/>
              <a:ea typeface="ＭＳ Ｐゴシック"/>
              <a:cs typeface="ＭＳ Ｐゴシック"/>
            </a:endParaRPr>
          </a:p>
          <a:p>
            <a:pPr>
              <a:lnSpc>
                <a:spcPct val="120000"/>
              </a:lnSpc>
              <a:spcAft>
                <a:spcPts val="600"/>
              </a:spcAft>
              <a:buClr>
                <a:srgbClr val="DD8047"/>
              </a:buClr>
              <a:buSzPct val="60000"/>
              <a:defRPr/>
            </a:pPr>
            <a:r>
              <a:rPr lang="ja-JP" altLang="en-US" sz="2400" dirty="0">
                <a:solidFill>
                  <a:prstClr val="black"/>
                </a:solidFill>
                <a:latin typeface="ＭＳ Ｐゴシック"/>
                <a:ea typeface="ＭＳ Ｐゴシック"/>
                <a:cs typeface="ＭＳ Ｐゴシック"/>
              </a:rPr>
              <a:t>その後、１週間ほど様子を見て、再び声をかけてみましょう。</a:t>
            </a:r>
            <a:endParaRPr lang="ja-JP" altLang="ja-JP" sz="2400" dirty="0">
              <a:solidFill>
                <a:prstClr val="black"/>
              </a:solidFill>
              <a:latin typeface="ＭＳ Ｐゴシック"/>
              <a:ea typeface="ＭＳ Ｐゴシック"/>
              <a:cs typeface="ＭＳ Ｐゴシック"/>
            </a:endParaRPr>
          </a:p>
        </p:txBody>
      </p:sp>
      <p:graphicFrame>
        <p:nvGraphicFramePr>
          <p:cNvPr id="8" name="図表 7"/>
          <p:cNvGraphicFramePr/>
          <p:nvPr>
            <p:extLst>
              <p:ext uri="{D42A27DB-BD31-4B8C-83A1-F6EECF244321}">
                <p14:modId xmlns:p14="http://schemas.microsoft.com/office/powerpoint/2010/main" val="1443382622"/>
              </p:ext>
            </p:extLst>
          </p:nvPr>
        </p:nvGraphicFramePr>
        <p:xfrm>
          <a:off x="611560" y="1772816"/>
          <a:ext cx="5832648"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図 3" descr="正解３.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012160" y="908720"/>
            <a:ext cx="2865745" cy="8380969"/>
          </a:xfrm>
          <a:prstGeom prst="rect">
            <a:avLst/>
          </a:prstGeom>
        </p:spPr>
      </p:pic>
    </p:spTree>
    <p:extLst>
      <p:ext uri="{BB962C8B-B14F-4D97-AF65-F5344CB8AC3E}">
        <p14:creationId xmlns:p14="http://schemas.microsoft.com/office/powerpoint/2010/main" val="244118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95536" y="1916832"/>
            <a:ext cx="5400600" cy="4536504"/>
          </a:xfrm>
          <a:prstGeom prst="roundRect">
            <a:avLst/>
          </a:prstGeom>
          <a:solidFill>
            <a:schemeClr val="accent6">
              <a:lumMod val="20000"/>
              <a:lumOff val="80000"/>
            </a:schemeClr>
          </a:solidFill>
          <a:ln w="76200" cmpd="sng"/>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正方形/長方形 11"/>
          <p:cNvSpPr/>
          <p:nvPr/>
        </p:nvSpPr>
        <p:spPr>
          <a:xfrm>
            <a:off x="7596336" y="3717032"/>
            <a:ext cx="1547664" cy="3140968"/>
          </a:xfrm>
          <a:prstGeom prst="rect">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lang="ja-JP" altLang="en-US" dirty="0">
                <a:latin typeface="+mj-ea"/>
              </a:rPr>
              <a:t>ポイント</a:t>
            </a:r>
            <a:r>
              <a:rPr lang="en-US" altLang="ja-JP" dirty="0">
                <a:latin typeface="+mj-ea"/>
              </a:rPr>
              <a:t>3</a:t>
            </a:r>
            <a:r>
              <a:rPr lang="ja-JP" altLang="en-US" dirty="0">
                <a:latin typeface="+mj-ea"/>
              </a:rPr>
              <a:t>：様子を見るのは</a:t>
            </a:r>
            <a:r>
              <a:rPr lang="en-US" altLang="ja-JP" dirty="0">
                <a:latin typeface="+mj-ea"/>
              </a:rPr>
              <a:t>1</a:t>
            </a:r>
            <a:r>
              <a:rPr lang="ja-JP" altLang="en-US" dirty="0">
                <a:latin typeface="+mj-ea"/>
              </a:rPr>
              <a:t>回だけ</a:t>
            </a:r>
          </a:p>
        </p:txBody>
      </p:sp>
      <p:sp>
        <p:nvSpPr>
          <p:cNvPr id="5" name="コンテンツ プレースホルダ 2"/>
          <p:cNvSpPr txBox="1">
            <a:spLocks/>
          </p:cNvSpPr>
          <p:nvPr/>
        </p:nvSpPr>
        <p:spPr>
          <a:xfrm>
            <a:off x="755576" y="1988840"/>
            <a:ext cx="4752528" cy="4248472"/>
          </a:xfrm>
          <a:prstGeom prst="rect">
            <a:avLst/>
          </a:prstGeom>
        </p:spPr>
        <p:txBody>
          <a:bodyPr vert="horz">
            <a:noAutofit/>
          </a:bodyPr>
          <a:lstStyle/>
          <a:p>
            <a:pPr>
              <a:lnSpc>
                <a:spcPct val="120000"/>
              </a:lnSpc>
              <a:spcAft>
                <a:spcPts val="600"/>
              </a:spcAft>
              <a:buClr>
                <a:srgbClr val="DD8047"/>
              </a:buClr>
              <a:buSzPct val="60000"/>
              <a:defRPr/>
            </a:pPr>
            <a:r>
              <a:rPr lang="ja-JP" altLang="en-US" sz="4000" dirty="0">
                <a:solidFill>
                  <a:schemeClr val="accent2"/>
                </a:solidFill>
                <a:latin typeface="ＭＳ Ｐゴシック"/>
                <a:ea typeface="ＭＳ Ｐゴシック"/>
                <a:cs typeface="ＭＳ Ｐゴシック"/>
              </a:rPr>
              <a:t>注意！</a:t>
            </a:r>
            <a:endParaRPr lang="en-US" altLang="ja-JP" sz="4000" dirty="0">
              <a:solidFill>
                <a:schemeClr val="accent2"/>
              </a:solidFill>
              <a:latin typeface="ＭＳ Ｐゴシック"/>
              <a:ea typeface="ＭＳ Ｐゴシック"/>
              <a:cs typeface="ＭＳ Ｐゴシック"/>
            </a:endParaRPr>
          </a:p>
          <a:p>
            <a:pPr>
              <a:lnSpc>
                <a:spcPct val="120000"/>
              </a:lnSpc>
              <a:spcAft>
                <a:spcPts val="600"/>
              </a:spcAft>
              <a:buClr>
                <a:srgbClr val="DD8047"/>
              </a:buClr>
              <a:buSzPct val="60000"/>
              <a:defRPr/>
            </a:pPr>
            <a:r>
              <a:rPr lang="ja-JP" altLang="en-US" sz="2800" dirty="0">
                <a:solidFill>
                  <a:prstClr val="black"/>
                </a:solidFill>
                <a:latin typeface="ＭＳ Ｐゴシック"/>
                <a:ea typeface="ＭＳ Ｐゴシック"/>
                <a:cs typeface="ＭＳ Ｐゴシック"/>
              </a:rPr>
              <a:t>ただし、様子をみるのは</a:t>
            </a:r>
            <a:r>
              <a:rPr lang="en-US" altLang="ja-JP" sz="2800" dirty="0">
                <a:solidFill>
                  <a:prstClr val="black"/>
                </a:solidFill>
                <a:latin typeface="ＭＳ Ｐゴシック"/>
                <a:ea typeface="ＭＳ Ｐゴシック"/>
                <a:cs typeface="ＭＳ Ｐゴシック"/>
              </a:rPr>
              <a:t>1</a:t>
            </a:r>
            <a:r>
              <a:rPr lang="ja-JP" altLang="en-US" sz="2800" dirty="0">
                <a:solidFill>
                  <a:prstClr val="black"/>
                </a:solidFill>
                <a:latin typeface="ＭＳ Ｐゴシック"/>
                <a:ea typeface="ＭＳ Ｐゴシック"/>
                <a:cs typeface="ＭＳ Ｐゴシック"/>
              </a:rPr>
              <a:t>回までです。</a:t>
            </a:r>
            <a:endParaRPr lang="en-US" altLang="ja-JP" sz="2800" dirty="0">
              <a:solidFill>
                <a:prstClr val="black"/>
              </a:solidFill>
              <a:latin typeface="ＭＳ Ｐゴシック"/>
              <a:ea typeface="ＭＳ Ｐゴシック"/>
              <a:cs typeface="ＭＳ Ｐゴシック"/>
            </a:endParaRPr>
          </a:p>
          <a:p>
            <a:pPr>
              <a:lnSpc>
                <a:spcPct val="120000"/>
              </a:lnSpc>
              <a:spcAft>
                <a:spcPts val="600"/>
              </a:spcAft>
              <a:buClr>
                <a:srgbClr val="DD8047"/>
              </a:buClr>
              <a:buSzPct val="60000"/>
              <a:defRPr/>
            </a:pPr>
            <a:r>
              <a:rPr lang="en-US" altLang="ja-JP" sz="2800" dirty="0">
                <a:solidFill>
                  <a:prstClr val="black"/>
                </a:solidFill>
                <a:latin typeface="ＭＳ Ｐゴシック"/>
                <a:ea typeface="ＭＳ Ｐゴシック"/>
                <a:cs typeface="ＭＳ Ｐゴシック"/>
              </a:rPr>
              <a:t>2</a:t>
            </a:r>
            <a:r>
              <a:rPr lang="ja-JP" altLang="en-US" sz="2800" dirty="0">
                <a:solidFill>
                  <a:prstClr val="black"/>
                </a:solidFill>
                <a:latin typeface="ＭＳ Ｐゴシック"/>
                <a:ea typeface="ＭＳ Ｐゴシック"/>
                <a:cs typeface="ＭＳ Ｐゴシック"/>
              </a:rPr>
              <a:t>回目に声をかけても、部下が話してくれない時は、上司みずから、健康管理室や人事担当者などに相談してください！</a:t>
            </a:r>
            <a:endParaRPr lang="ja-JP" altLang="ja-JP" sz="2800" dirty="0">
              <a:solidFill>
                <a:prstClr val="black"/>
              </a:solidFill>
              <a:latin typeface="ＭＳ Ｐゴシック"/>
              <a:ea typeface="ＭＳ Ｐゴシック"/>
              <a:cs typeface="ＭＳ Ｐゴシック"/>
            </a:endParaRPr>
          </a:p>
        </p:txBody>
      </p:sp>
      <p:pic>
        <p:nvPicPr>
          <p:cNvPr id="7" name="図 6" descr="ポイント3解説.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6257" y="1988840"/>
            <a:ext cx="4044986" cy="5561856"/>
          </a:xfrm>
          <a:prstGeom prst="rect">
            <a:avLst/>
          </a:prstGeom>
        </p:spPr>
      </p:pic>
    </p:spTree>
    <p:extLst>
      <p:ext uri="{BB962C8B-B14F-4D97-AF65-F5344CB8AC3E}">
        <p14:creationId xmlns:p14="http://schemas.microsoft.com/office/powerpoint/2010/main" val="2268766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P1010132.jpg"/>
          <p:cNvPicPr>
            <a:picLocks noChangeAspect="1"/>
          </p:cNvPicPr>
          <p:nvPr/>
        </p:nvPicPr>
        <p:blipFill rotWithShape="1">
          <a:blip r:embed="rId2" cstate="print">
            <a:alphaModFix/>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p:blipFill>
        <p:spPr>
          <a:xfrm>
            <a:off x="-9015" y="1548190"/>
            <a:ext cx="9144000" cy="5309810"/>
          </a:xfrm>
          <a:prstGeom prst="rect">
            <a:avLst/>
          </a:prstGeom>
        </p:spPr>
      </p:pic>
      <p:sp>
        <p:nvSpPr>
          <p:cNvPr id="17410"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山田さんへの返信メール</a:t>
            </a:r>
          </a:p>
        </p:txBody>
      </p:sp>
      <p:sp>
        <p:nvSpPr>
          <p:cNvPr id="1026" name="AutoShape 2" descr="https://dl-web.dropbox.com/get/%40Inbox/%E3%81%8B%20%E7%AE%A1%E7%90%86%E8%81%B7%E5%90%91%E3%81%91e-Learning%202011%E5%B9%B4/%E8%A1%A8%E6%83%85%E9%9B%86%E3%82%8A%E3%81%AE2.png?w=ddfec3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7" name="図 6" descr="メール送信画面.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124744"/>
            <a:ext cx="7568957" cy="6858000"/>
          </a:xfrm>
          <a:prstGeom prst="rect">
            <a:avLst/>
          </a:prstGeom>
        </p:spPr>
      </p:pic>
      <p:pic>
        <p:nvPicPr>
          <p:cNvPr id="4" name="図 3" descr="山田さんへの返信.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3789040"/>
            <a:ext cx="3955597" cy="3316028"/>
          </a:xfrm>
          <a:prstGeom prst="rect">
            <a:avLst/>
          </a:prstGeom>
        </p:spPr>
      </p:pic>
      <p:sp>
        <p:nvSpPr>
          <p:cNvPr id="15" name="テキスト ボックス 14"/>
          <p:cNvSpPr txBox="1"/>
          <p:nvPr/>
        </p:nvSpPr>
        <p:spPr>
          <a:xfrm>
            <a:off x="3131840" y="1104999"/>
            <a:ext cx="2518638" cy="307777"/>
          </a:xfrm>
          <a:prstGeom prst="rect">
            <a:avLst/>
          </a:prstGeom>
          <a:noFill/>
        </p:spPr>
        <p:txBody>
          <a:bodyPr wrap="none" rtlCol="0">
            <a:spAutoFit/>
          </a:bodyPr>
          <a:lstStyle/>
          <a:p>
            <a:r>
              <a:rPr lang="en-US" altLang="ja-JP"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a:ea typeface="ＭＳ Ｐゴシック"/>
                <a:cs typeface="ＭＳ Ｐゴシック"/>
              </a:rPr>
              <a:t>Re: </a:t>
            </a:r>
            <a:r>
              <a:rPr lang="ja-JP"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a:ea typeface="ＭＳ Ｐゴシック"/>
                <a:cs typeface="ＭＳ Ｐゴシック"/>
              </a:rPr>
              <a:t>木下さんについてのご相談</a:t>
            </a:r>
            <a:endParaRPr kumimoji="1" lang="ja-JP"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a:ea typeface="ＭＳ Ｐゴシック"/>
              <a:cs typeface="ＭＳ Ｐゴシック"/>
            </a:endParaRPr>
          </a:p>
        </p:txBody>
      </p:sp>
      <p:sp>
        <p:nvSpPr>
          <p:cNvPr id="16" name="テキスト ボックス 15"/>
          <p:cNvSpPr txBox="1"/>
          <p:nvPr/>
        </p:nvSpPr>
        <p:spPr>
          <a:xfrm>
            <a:off x="2987824" y="1916832"/>
            <a:ext cx="2868093" cy="960263"/>
          </a:xfrm>
          <a:prstGeom prst="rect">
            <a:avLst/>
          </a:prstGeom>
          <a:noFill/>
        </p:spPr>
        <p:txBody>
          <a:bodyPr wrap="none" rtlCol="0">
            <a:spAutoFit/>
          </a:bodyPr>
          <a:lstStyle/>
          <a:p>
            <a:pPr>
              <a:lnSpc>
                <a:spcPct val="160000"/>
              </a:lnSpc>
            </a:pPr>
            <a:r>
              <a:rPr kumimoji="1" lang="ja-JP" altLang="en-US" sz="1200" dirty="0">
                <a:latin typeface="ＭＳ Ｐゴシック"/>
                <a:ea typeface="ＭＳ Ｐゴシック"/>
                <a:cs typeface="ＭＳ Ｐゴシック"/>
              </a:rPr>
              <a:t>山田　次郎 （営業２部</a:t>
            </a:r>
            <a:r>
              <a:rPr kumimoji="1" lang="en-US" altLang="ja-JP" sz="1200" dirty="0">
                <a:latin typeface="ＭＳ Ｐゴシック"/>
                <a:ea typeface="ＭＳ Ｐゴシック"/>
                <a:cs typeface="ＭＳ Ｐゴシック"/>
              </a:rPr>
              <a:t>○○</a:t>
            </a:r>
            <a:r>
              <a:rPr kumimoji="1" lang="ja-JP" altLang="en-US" sz="1200" dirty="0">
                <a:latin typeface="ＭＳ Ｐゴシック"/>
                <a:ea typeface="ＭＳ Ｐゴシック"/>
                <a:cs typeface="ＭＳ Ｐゴシック"/>
              </a:rPr>
              <a:t>営業グループ）</a:t>
            </a:r>
            <a:endParaRPr kumimoji="1" lang="en-US" altLang="ja-JP" sz="1200" dirty="0">
              <a:latin typeface="ＭＳ Ｐゴシック"/>
              <a:ea typeface="ＭＳ Ｐゴシック"/>
              <a:cs typeface="ＭＳ Ｐゴシック"/>
            </a:endParaRPr>
          </a:p>
          <a:p>
            <a:pPr>
              <a:lnSpc>
                <a:spcPct val="160000"/>
              </a:lnSpc>
            </a:pPr>
            <a:r>
              <a:rPr kumimoji="1" lang="ja-JP" altLang="en-US" sz="1200" dirty="0">
                <a:latin typeface="ＭＳ Ｐゴシック"/>
                <a:ea typeface="ＭＳ Ｐゴシック"/>
                <a:cs typeface="ＭＳ Ｐゴシック"/>
              </a:rPr>
              <a:t>小林　りの（人事部健康管理グループ）</a:t>
            </a:r>
            <a:endParaRPr lang="en-US" altLang="ja-JP" sz="1200" dirty="0">
              <a:latin typeface="ＭＳ Ｐゴシック"/>
              <a:ea typeface="ＭＳ Ｐゴシック"/>
              <a:cs typeface="ＭＳ Ｐゴシック"/>
            </a:endParaRPr>
          </a:p>
          <a:p>
            <a:pPr>
              <a:lnSpc>
                <a:spcPct val="160000"/>
              </a:lnSpc>
            </a:pPr>
            <a:r>
              <a:rPr lang="en-US" altLang="ja-JP" sz="1200" dirty="0">
                <a:latin typeface="ＭＳ Ｐゴシック"/>
                <a:ea typeface="ＭＳ Ｐゴシック"/>
                <a:cs typeface="ＭＳ Ｐゴシック"/>
              </a:rPr>
              <a:t>Re: </a:t>
            </a:r>
            <a:r>
              <a:rPr lang="ja-JP" altLang="en-US" sz="1200" dirty="0">
                <a:latin typeface="ＭＳ Ｐゴシック"/>
                <a:ea typeface="ＭＳ Ｐゴシック"/>
                <a:cs typeface="ＭＳ Ｐゴシック"/>
              </a:rPr>
              <a:t>木下さんについてのご相談</a:t>
            </a:r>
          </a:p>
        </p:txBody>
      </p:sp>
      <p:sp>
        <p:nvSpPr>
          <p:cNvPr id="17" name="テキスト ボックス 16"/>
          <p:cNvSpPr txBox="1"/>
          <p:nvPr/>
        </p:nvSpPr>
        <p:spPr>
          <a:xfrm>
            <a:off x="1043608" y="2996952"/>
            <a:ext cx="6768752" cy="3693319"/>
          </a:xfrm>
          <a:prstGeom prst="rect">
            <a:avLst/>
          </a:prstGeom>
          <a:noFill/>
        </p:spPr>
        <p:txBody>
          <a:bodyPr wrap="square" rtlCol="0">
            <a:spAutoFit/>
          </a:bodyPr>
          <a:lstStyle/>
          <a:p>
            <a:r>
              <a:rPr lang="ja-JP" altLang="en-US" dirty="0">
                <a:latin typeface="ＭＳ Ｐゴシック"/>
                <a:ea typeface="ＭＳ Ｐゴシック"/>
                <a:cs typeface="ＭＳ Ｐゴシック"/>
              </a:rPr>
              <a:t>山田さん</a:t>
            </a:r>
            <a:endParaRPr lang="en-US" altLang="ja-JP" dirty="0">
              <a:latin typeface="ＭＳ Ｐゴシック"/>
              <a:ea typeface="ＭＳ Ｐゴシック"/>
              <a:cs typeface="ＭＳ Ｐゴシック"/>
            </a:endParaRPr>
          </a:p>
          <a:p>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そういうときは、その場では深追いせず、「そうか。わかった。何かあればいつでも相談してくれよ」と、切り上げるのが適切です。</a:t>
            </a:r>
            <a:endParaRPr lang="en-US" altLang="ja-JP" dirty="0">
              <a:latin typeface="ＭＳ Ｐゴシック"/>
              <a:ea typeface="ＭＳ Ｐゴシック"/>
              <a:cs typeface="ＭＳ Ｐゴシック"/>
            </a:endParaRPr>
          </a:p>
          <a:p>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もう１週間ほど様子を見て、まだ、心配な様子が続いていたら</a:t>
            </a:r>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「先週も話した件だけど、まだ、元気が無い様子が続いているね。</a:t>
            </a:r>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どうしたの？」と、再び声をかけて話を聴いてみてください。</a:t>
            </a:r>
            <a:endParaRPr lang="en-US" altLang="ja-JP" dirty="0">
              <a:latin typeface="ＭＳ Ｐゴシック"/>
              <a:ea typeface="ＭＳ Ｐゴシック"/>
              <a:cs typeface="ＭＳ Ｐゴシック"/>
            </a:endParaRPr>
          </a:p>
          <a:p>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山田さんの対応はとても適切だと思います。</a:t>
            </a:r>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もうひとふんばり、がんばってください。</a:t>
            </a:r>
            <a:endParaRPr lang="en-US" altLang="ja-JP" dirty="0">
              <a:latin typeface="ＭＳ Ｐゴシック"/>
              <a:ea typeface="ＭＳ Ｐゴシック"/>
              <a:cs typeface="ＭＳ Ｐゴシック"/>
            </a:endParaRPr>
          </a:p>
          <a:p>
            <a:r>
              <a:rPr lang="en-US" altLang="ja-JP" dirty="0">
                <a:latin typeface="ＭＳ Ｐゴシック"/>
                <a:ea typeface="ＭＳ Ｐゴシック"/>
                <a:cs typeface="ＭＳ Ｐゴシック"/>
              </a:rPr>
              <a:t>---</a:t>
            </a:r>
          </a:p>
          <a:p>
            <a:r>
              <a:rPr lang="ja-JP" altLang="en-US" dirty="0">
                <a:latin typeface="ＭＳ Ｐゴシック"/>
                <a:ea typeface="ＭＳ Ｐゴシック"/>
                <a:cs typeface="ＭＳ Ｐゴシック"/>
              </a:rPr>
              <a:t>健康管理室　小林りの</a:t>
            </a:r>
            <a:endParaRPr lang="en-US" altLang="ja-JP" dirty="0">
              <a:latin typeface="ＭＳ Ｐゴシック"/>
              <a:ea typeface="ＭＳ Ｐゴシック"/>
              <a:cs typeface="ＭＳ Ｐゴシック"/>
            </a:endParaRPr>
          </a:p>
        </p:txBody>
      </p:sp>
    </p:spTree>
    <p:extLst>
      <p:ext uri="{BB962C8B-B14F-4D97-AF65-F5344CB8AC3E}">
        <p14:creationId xmlns:p14="http://schemas.microsoft.com/office/powerpoint/2010/main" val="999054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P1010132.jpg"/>
          <p:cNvPicPr>
            <a:picLocks noChangeAspect="1"/>
          </p:cNvPicPr>
          <p:nvPr/>
        </p:nvPicPr>
        <p:blipFill rotWithShape="1">
          <a:blip r:embed="rId2" cstate="print">
            <a:alphaModFix/>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p:blipFill>
        <p:spPr>
          <a:xfrm>
            <a:off x="-9015" y="1548190"/>
            <a:ext cx="9144000" cy="5309810"/>
          </a:xfrm>
          <a:prstGeom prst="rect">
            <a:avLst/>
          </a:prstGeom>
        </p:spPr>
      </p:pic>
      <p:sp>
        <p:nvSpPr>
          <p:cNvPr id="17410"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山田さんからの返信メール</a:t>
            </a:r>
          </a:p>
        </p:txBody>
      </p:sp>
      <p:sp>
        <p:nvSpPr>
          <p:cNvPr id="1026" name="AutoShape 2" descr="https://dl-web.dropbox.com/get/%40Inbox/%E3%81%8B%20%E7%AE%A1%E7%90%86%E8%81%B7%E5%90%91%E3%81%91e-Learning%202011%E5%B9%B4/%E8%A1%A8%E6%83%85%E9%9B%86%E3%82%8A%E3%81%AE2.png?w=ddfec3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3" name="図 2" descr="メール受信画面.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755576"/>
            <a:ext cx="7568957" cy="6858000"/>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3131840" y="1755576"/>
            <a:ext cx="2518638" cy="307777"/>
          </a:xfrm>
          <a:prstGeom prst="rect">
            <a:avLst/>
          </a:prstGeom>
          <a:noFill/>
        </p:spPr>
        <p:txBody>
          <a:bodyPr wrap="none" rtlCol="0">
            <a:spAutoFit/>
          </a:bodyPr>
          <a:lstStyle/>
          <a:p>
            <a:r>
              <a:rPr lang="en-US" altLang="ja-JP"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a:ea typeface="ＭＳ Ｐゴシック"/>
                <a:cs typeface="ＭＳ Ｐゴシック"/>
              </a:rPr>
              <a:t>Re: </a:t>
            </a:r>
            <a:r>
              <a:rPr lang="ja-JP"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a:ea typeface="ＭＳ Ｐゴシック"/>
                <a:cs typeface="ＭＳ Ｐゴシック"/>
              </a:rPr>
              <a:t>木下さんについてのご相談</a:t>
            </a:r>
            <a:endParaRPr kumimoji="1" lang="ja-JP"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Ｐゴシック"/>
              <a:ea typeface="ＭＳ Ｐゴシック"/>
              <a:cs typeface="ＭＳ Ｐゴシック"/>
            </a:endParaRPr>
          </a:p>
        </p:txBody>
      </p:sp>
      <p:sp>
        <p:nvSpPr>
          <p:cNvPr id="11" name="テキスト ボックス 10"/>
          <p:cNvSpPr txBox="1"/>
          <p:nvPr/>
        </p:nvSpPr>
        <p:spPr>
          <a:xfrm>
            <a:off x="1403648" y="2331640"/>
            <a:ext cx="2868093" cy="830997"/>
          </a:xfrm>
          <a:prstGeom prst="rect">
            <a:avLst/>
          </a:prstGeom>
          <a:noFill/>
        </p:spPr>
        <p:txBody>
          <a:bodyPr wrap="none" rtlCol="0">
            <a:spAutoFit/>
          </a:bodyPr>
          <a:lstStyle/>
          <a:p>
            <a:r>
              <a:rPr kumimoji="1" lang="ja-JP" altLang="en-US" sz="1200" dirty="0">
                <a:latin typeface="ＭＳ Ｐゴシック"/>
                <a:ea typeface="ＭＳ Ｐゴシック"/>
                <a:cs typeface="ＭＳ Ｐゴシック"/>
              </a:rPr>
              <a:t>山田　次郎 （営業２部</a:t>
            </a:r>
            <a:r>
              <a:rPr kumimoji="1" lang="en-US" altLang="ja-JP" sz="1200" dirty="0">
                <a:latin typeface="ＭＳ Ｐゴシック"/>
                <a:ea typeface="ＭＳ Ｐゴシック"/>
                <a:cs typeface="ＭＳ Ｐゴシック"/>
              </a:rPr>
              <a:t>○○</a:t>
            </a:r>
            <a:r>
              <a:rPr kumimoji="1" lang="ja-JP" altLang="en-US" sz="1200" dirty="0">
                <a:latin typeface="ＭＳ Ｐゴシック"/>
                <a:ea typeface="ＭＳ Ｐゴシック"/>
                <a:cs typeface="ＭＳ Ｐゴシック"/>
              </a:rPr>
              <a:t>営業グループ）</a:t>
            </a:r>
            <a:endParaRPr kumimoji="1" lang="en-US" altLang="ja-JP" sz="1200" dirty="0">
              <a:latin typeface="ＭＳ Ｐゴシック"/>
              <a:ea typeface="ＭＳ Ｐゴシック"/>
              <a:cs typeface="ＭＳ Ｐゴシック"/>
            </a:endParaRPr>
          </a:p>
          <a:p>
            <a:r>
              <a:rPr kumimoji="1" lang="ja-JP" altLang="en-US" sz="1200" dirty="0">
                <a:latin typeface="ＭＳ Ｐゴシック"/>
                <a:ea typeface="ＭＳ Ｐゴシック"/>
                <a:cs typeface="ＭＳ Ｐゴシック"/>
              </a:rPr>
              <a:t>小林　りの（人事部健康管理グループ）</a:t>
            </a:r>
            <a:endParaRPr kumimoji="1" lang="en-US" altLang="ja-JP" sz="1200" dirty="0">
              <a:latin typeface="ＭＳ Ｐゴシック"/>
              <a:ea typeface="ＭＳ Ｐゴシック"/>
              <a:cs typeface="ＭＳ Ｐゴシック"/>
            </a:endParaRPr>
          </a:p>
          <a:p>
            <a:endParaRPr lang="en-US" altLang="ja-JP" sz="1200" dirty="0">
              <a:latin typeface="ＭＳ Ｐゴシック"/>
              <a:ea typeface="ＭＳ Ｐゴシック"/>
              <a:cs typeface="ＭＳ Ｐゴシック"/>
            </a:endParaRPr>
          </a:p>
          <a:p>
            <a:r>
              <a:rPr lang="en-US" altLang="ja-JP" sz="1200" dirty="0">
                <a:latin typeface="ＭＳ Ｐゴシック"/>
                <a:ea typeface="ＭＳ Ｐゴシック"/>
                <a:cs typeface="ＭＳ Ｐゴシック"/>
              </a:rPr>
              <a:t>Re: </a:t>
            </a:r>
            <a:r>
              <a:rPr lang="ja-JP" altLang="en-US" sz="1200" dirty="0">
                <a:latin typeface="ＭＳ Ｐゴシック"/>
                <a:ea typeface="ＭＳ Ｐゴシック"/>
                <a:cs typeface="ＭＳ Ｐゴシック"/>
              </a:rPr>
              <a:t>木下さんについてのご相談</a:t>
            </a:r>
          </a:p>
        </p:txBody>
      </p:sp>
      <p:sp>
        <p:nvSpPr>
          <p:cNvPr id="13" name="テキスト ボックス 12"/>
          <p:cNvSpPr txBox="1"/>
          <p:nvPr/>
        </p:nvSpPr>
        <p:spPr>
          <a:xfrm>
            <a:off x="1115616" y="3267744"/>
            <a:ext cx="6768752" cy="6186310"/>
          </a:xfrm>
          <a:prstGeom prst="rect">
            <a:avLst/>
          </a:prstGeom>
          <a:noFill/>
        </p:spPr>
        <p:txBody>
          <a:bodyPr wrap="square" rtlCol="0">
            <a:spAutoFit/>
          </a:bodyPr>
          <a:lstStyle/>
          <a:p>
            <a:r>
              <a:rPr lang="ja-JP" altLang="en-US" dirty="0">
                <a:latin typeface="ＭＳ Ｐゴシック"/>
                <a:ea typeface="ＭＳ Ｐゴシック"/>
                <a:cs typeface="ＭＳ Ｐゴシック"/>
              </a:rPr>
              <a:t>小林先生</a:t>
            </a:r>
            <a:endParaRPr lang="en-US" altLang="ja-JP" dirty="0">
              <a:latin typeface="ＭＳ Ｐゴシック"/>
              <a:ea typeface="ＭＳ Ｐゴシック"/>
              <a:cs typeface="ＭＳ Ｐゴシック"/>
            </a:endParaRPr>
          </a:p>
          <a:p>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山田です。アドバイスありがとうございました。</a:t>
            </a:r>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木下くんのことは、来週まで慎重に様子を見て、</a:t>
            </a:r>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もう一度話をしてみます。</a:t>
            </a:r>
            <a:endParaRPr lang="en-US" altLang="ja-JP" dirty="0">
              <a:latin typeface="ＭＳ Ｐゴシック"/>
              <a:ea typeface="ＭＳ Ｐゴシック"/>
              <a:cs typeface="ＭＳ Ｐゴシック"/>
            </a:endParaRPr>
          </a:p>
          <a:p>
            <a:r>
              <a:rPr lang="en-US" altLang="ja-JP" dirty="0">
                <a:latin typeface="ＭＳ Ｐゴシック"/>
                <a:ea typeface="ＭＳ Ｐゴシック"/>
                <a:cs typeface="ＭＳ Ｐゴシック"/>
              </a:rPr>
              <a:t>---</a:t>
            </a:r>
          </a:p>
          <a:p>
            <a:r>
              <a:rPr lang="ja-JP" altLang="en-US" dirty="0">
                <a:latin typeface="ＭＳ Ｐゴシック"/>
                <a:ea typeface="ＭＳ Ｐゴシック"/>
                <a:cs typeface="ＭＳ Ｐゴシック"/>
              </a:rPr>
              <a:t>営業２部</a:t>
            </a: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営業グループ　山田次郎 </a:t>
            </a:r>
            <a:endParaRPr lang="en-US" altLang="ja-JP" dirty="0">
              <a:latin typeface="ＭＳ Ｐゴシック"/>
              <a:ea typeface="ＭＳ Ｐゴシック"/>
              <a:cs typeface="ＭＳ Ｐゴシック"/>
            </a:endParaRPr>
          </a:p>
          <a:p>
            <a:endParaRPr lang="en-US" altLang="ja-JP" dirty="0">
              <a:latin typeface="ＭＳ Ｐゴシック"/>
              <a:ea typeface="ＭＳ Ｐゴシック"/>
              <a:cs typeface="ＭＳ Ｐゴシック"/>
            </a:endParaRPr>
          </a:p>
          <a:p>
            <a:r>
              <a:rPr lang="en-US" altLang="ja-JP" dirty="0">
                <a:solidFill>
                  <a:srgbClr val="3366FF"/>
                </a:solidFill>
                <a:latin typeface="ＭＳ Ｐゴシック"/>
                <a:ea typeface="ＭＳ Ｐゴシック"/>
                <a:cs typeface="ＭＳ Ｐゴシック"/>
              </a:rPr>
              <a:t>&gt; </a:t>
            </a:r>
            <a:r>
              <a:rPr lang="ja-JP" altLang="en-US" dirty="0">
                <a:solidFill>
                  <a:srgbClr val="3366FF"/>
                </a:solidFill>
                <a:latin typeface="ＭＳ Ｐゴシック"/>
                <a:ea typeface="ＭＳ Ｐゴシック"/>
                <a:cs typeface="ＭＳ Ｐゴシック"/>
              </a:rPr>
              <a:t>山田さん</a:t>
            </a:r>
            <a:endParaRPr lang="en-US" altLang="ja-JP" dirty="0">
              <a:solidFill>
                <a:srgbClr val="3366FF"/>
              </a:solidFill>
              <a:latin typeface="ＭＳ Ｐゴシック"/>
              <a:ea typeface="ＭＳ Ｐゴシック"/>
              <a:cs typeface="ＭＳ Ｐゴシック"/>
            </a:endParaRPr>
          </a:p>
          <a:p>
            <a:r>
              <a:rPr lang="en-US" altLang="ja-JP" dirty="0">
                <a:solidFill>
                  <a:srgbClr val="3366FF"/>
                </a:solidFill>
                <a:latin typeface="ＭＳ Ｐゴシック"/>
                <a:ea typeface="ＭＳ Ｐゴシック"/>
                <a:cs typeface="ＭＳ Ｐゴシック"/>
              </a:rPr>
              <a:t>&gt; </a:t>
            </a:r>
          </a:p>
          <a:p>
            <a:r>
              <a:rPr lang="en-US" altLang="ja-JP" dirty="0">
                <a:solidFill>
                  <a:srgbClr val="3366FF"/>
                </a:solidFill>
                <a:latin typeface="ＭＳ Ｐゴシック"/>
                <a:ea typeface="ＭＳ Ｐゴシック"/>
                <a:cs typeface="ＭＳ Ｐゴシック"/>
              </a:rPr>
              <a:t>&gt; </a:t>
            </a:r>
            <a:r>
              <a:rPr lang="ja-JP" altLang="en-US" dirty="0">
                <a:solidFill>
                  <a:srgbClr val="3366FF"/>
                </a:solidFill>
                <a:latin typeface="ＭＳ Ｐゴシック"/>
                <a:ea typeface="ＭＳ Ｐゴシック"/>
                <a:cs typeface="ＭＳ Ｐゴシック"/>
              </a:rPr>
              <a:t>そういうときは、その場では深追いせず、「そうか。わかった。何か</a:t>
            </a:r>
            <a:endParaRPr lang="en-US" altLang="ja-JP" dirty="0">
              <a:solidFill>
                <a:srgbClr val="3366FF"/>
              </a:solidFill>
              <a:latin typeface="ＭＳ Ｐゴシック"/>
              <a:ea typeface="ＭＳ Ｐゴシック"/>
              <a:cs typeface="ＭＳ Ｐゴシック"/>
            </a:endParaRPr>
          </a:p>
          <a:p>
            <a:r>
              <a:rPr lang="en-US" altLang="ja-JP" dirty="0">
                <a:solidFill>
                  <a:srgbClr val="3366FF"/>
                </a:solidFill>
                <a:latin typeface="ＭＳ Ｐゴシック"/>
                <a:ea typeface="ＭＳ Ｐゴシック"/>
                <a:cs typeface="ＭＳ Ｐゴシック"/>
              </a:rPr>
              <a:t>&gt; </a:t>
            </a:r>
            <a:r>
              <a:rPr lang="ja-JP" altLang="en-US" dirty="0">
                <a:solidFill>
                  <a:srgbClr val="3366FF"/>
                </a:solidFill>
                <a:latin typeface="ＭＳ Ｐゴシック"/>
                <a:ea typeface="ＭＳ Ｐゴシック"/>
                <a:cs typeface="ＭＳ Ｐゴシック"/>
              </a:rPr>
              <a:t>あればいつでも相談してくれよ」と、切り上げるのが適切です。</a:t>
            </a:r>
            <a:endParaRPr lang="en-US" altLang="ja-JP" dirty="0">
              <a:solidFill>
                <a:srgbClr val="3366FF"/>
              </a:solidFill>
              <a:latin typeface="ＭＳ Ｐゴシック"/>
              <a:ea typeface="ＭＳ Ｐゴシック"/>
              <a:cs typeface="ＭＳ Ｐゴシック"/>
            </a:endParaRPr>
          </a:p>
          <a:p>
            <a:r>
              <a:rPr lang="en-US" altLang="ja-JP" dirty="0">
                <a:solidFill>
                  <a:srgbClr val="3366FF"/>
                </a:solidFill>
                <a:latin typeface="ＭＳ Ｐゴシック"/>
                <a:ea typeface="ＭＳ Ｐゴシック"/>
                <a:cs typeface="ＭＳ Ｐゴシック"/>
              </a:rPr>
              <a:t>&gt; </a:t>
            </a:r>
          </a:p>
          <a:p>
            <a:r>
              <a:rPr lang="en-US" altLang="ja-JP" dirty="0">
                <a:solidFill>
                  <a:srgbClr val="3366FF"/>
                </a:solidFill>
                <a:latin typeface="ＭＳ Ｐゴシック"/>
                <a:ea typeface="ＭＳ Ｐゴシック"/>
                <a:cs typeface="ＭＳ Ｐゴシック"/>
              </a:rPr>
              <a:t>&gt; </a:t>
            </a:r>
            <a:r>
              <a:rPr lang="ja-JP" altLang="en-US" dirty="0">
                <a:solidFill>
                  <a:srgbClr val="3366FF"/>
                </a:solidFill>
                <a:latin typeface="ＭＳ Ｐゴシック"/>
                <a:ea typeface="ＭＳ Ｐゴシック"/>
                <a:cs typeface="ＭＳ Ｐゴシック"/>
              </a:rPr>
              <a:t>もう１週間ほど様子を見て、まだ、心配な様子が続いていたら</a:t>
            </a:r>
            <a:endParaRPr lang="en-US" altLang="ja-JP" dirty="0">
              <a:solidFill>
                <a:srgbClr val="3366FF"/>
              </a:solidFill>
              <a:latin typeface="ＭＳ Ｐゴシック"/>
              <a:ea typeface="ＭＳ Ｐゴシック"/>
              <a:cs typeface="ＭＳ Ｐゴシック"/>
            </a:endParaRPr>
          </a:p>
          <a:p>
            <a:r>
              <a:rPr lang="en-US" altLang="ja-JP" dirty="0">
                <a:solidFill>
                  <a:srgbClr val="3366FF"/>
                </a:solidFill>
                <a:latin typeface="ＭＳ Ｐゴシック"/>
                <a:ea typeface="ＭＳ Ｐゴシック"/>
                <a:cs typeface="ＭＳ Ｐゴシック"/>
              </a:rPr>
              <a:t>&gt; </a:t>
            </a:r>
            <a:r>
              <a:rPr lang="ja-JP" altLang="en-US" dirty="0">
                <a:solidFill>
                  <a:srgbClr val="3366FF"/>
                </a:solidFill>
                <a:latin typeface="ＭＳ Ｐゴシック"/>
                <a:ea typeface="ＭＳ Ｐゴシック"/>
                <a:cs typeface="ＭＳ Ｐゴシック"/>
              </a:rPr>
              <a:t>「先週も話した件だけど、まだ、元気が無い様子が続いているね。</a:t>
            </a:r>
            <a:endParaRPr lang="en-US" altLang="ja-JP" dirty="0">
              <a:solidFill>
                <a:srgbClr val="3366FF"/>
              </a:solidFill>
              <a:latin typeface="ＭＳ Ｐゴシック"/>
              <a:ea typeface="ＭＳ Ｐゴシック"/>
              <a:cs typeface="ＭＳ Ｐゴシック"/>
            </a:endParaRPr>
          </a:p>
          <a:p>
            <a:r>
              <a:rPr lang="en-US" altLang="ja-JP" dirty="0">
                <a:solidFill>
                  <a:srgbClr val="3366FF"/>
                </a:solidFill>
                <a:latin typeface="ＭＳ Ｐゴシック"/>
                <a:ea typeface="ＭＳ Ｐゴシック"/>
                <a:cs typeface="ＭＳ Ｐゴシック"/>
              </a:rPr>
              <a:t>&gt; </a:t>
            </a:r>
            <a:r>
              <a:rPr lang="ja-JP" altLang="en-US" dirty="0">
                <a:solidFill>
                  <a:srgbClr val="3366FF"/>
                </a:solidFill>
                <a:latin typeface="ＭＳ Ｐゴシック"/>
                <a:ea typeface="ＭＳ Ｐゴシック"/>
                <a:cs typeface="ＭＳ Ｐゴシック"/>
              </a:rPr>
              <a:t>どうしたの？」と、再び声をかけて話を聞いてみてください。</a:t>
            </a:r>
            <a:endParaRPr lang="en-US" altLang="ja-JP" dirty="0">
              <a:solidFill>
                <a:srgbClr val="3366FF"/>
              </a:solidFill>
              <a:latin typeface="ＭＳ Ｐゴシック"/>
              <a:ea typeface="ＭＳ Ｐゴシック"/>
              <a:cs typeface="ＭＳ Ｐゴシック"/>
            </a:endParaRPr>
          </a:p>
          <a:p>
            <a:r>
              <a:rPr lang="en-US" altLang="ja-JP" dirty="0">
                <a:solidFill>
                  <a:srgbClr val="3366FF"/>
                </a:solidFill>
                <a:latin typeface="ＭＳ Ｐゴシック"/>
                <a:ea typeface="ＭＳ Ｐゴシック"/>
                <a:cs typeface="ＭＳ Ｐゴシック"/>
              </a:rPr>
              <a:t>&gt; </a:t>
            </a:r>
          </a:p>
          <a:p>
            <a:r>
              <a:rPr lang="en-US" altLang="ja-JP" dirty="0">
                <a:solidFill>
                  <a:srgbClr val="3366FF"/>
                </a:solidFill>
                <a:latin typeface="ＭＳ Ｐゴシック"/>
                <a:ea typeface="ＭＳ Ｐゴシック"/>
                <a:cs typeface="ＭＳ Ｐゴシック"/>
              </a:rPr>
              <a:t>&gt; </a:t>
            </a:r>
            <a:r>
              <a:rPr lang="ja-JP" altLang="en-US" dirty="0">
                <a:solidFill>
                  <a:srgbClr val="3366FF"/>
                </a:solidFill>
                <a:latin typeface="ＭＳ Ｐゴシック"/>
                <a:ea typeface="ＭＳ Ｐゴシック"/>
                <a:cs typeface="ＭＳ Ｐゴシック"/>
              </a:rPr>
              <a:t>山田さんの対応はとても適切だと思います。</a:t>
            </a:r>
            <a:endParaRPr lang="en-US" altLang="ja-JP" dirty="0">
              <a:solidFill>
                <a:srgbClr val="3366FF"/>
              </a:solidFill>
              <a:latin typeface="ＭＳ Ｐゴシック"/>
              <a:ea typeface="ＭＳ Ｐゴシック"/>
              <a:cs typeface="ＭＳ Ｐゴシック"/>
            </a:endParaRPr>
          </a:p>
          <a:p>
            <a:r>
              <a:rPr lang="en-US" altLang="ja-JP" dirty="0">
                <a:solidFill>
                  <a:srgbClr val="3366FF"/>
                </a:solidFill>
                <a:latin typeface="ＭＳ Ｐゴシック"/>
                <a:ea typeface="ＭＳ Ｐゴシック"/>
                <a:cs typeface="ＭＳ Ｐゴシック"/>
              </a:rPr>
              <a:t>&gt; </a:t>
            </a:r>
            <a:r>
              <a:rPr lang="ja-JP" altLang="en-US" dirty="0">
                <a:solidFill>
                  <a:srgbClr val="3366FF"/>
                </a:solidFill>
                <a:latin typeface="ＭＳ Ｐゴシック"/>
                <a:ea typeface="ＭＳ Ｐゴシック"/>
                <a:cs typeface="ＭＳ Ｐゴシック"/>
              </a:rPr>
              <a:t>もうひとふんばり、がんばってください。</a:t>
            </a:r>
            <a:endParaRPr lang="en-US" altLang="ja-JP" dirty="0">
              <a:solidFill>
                <a:srgbClr val="3366FF"/>
              </a:solidFill>
              <a:latin typeface="ＭＳ Ｐゴシック"/>
              <a:ea typeface="ＭＳ Ｐゴシック"/>
              <a:cs typeface="ＭＳ Ｐゴシック"/>
            </a:endParaRPr>
          </a:p>
          <a:p>
            <a:endParaRPr lang="en-US" altLang="ja-JP" dirty="0">
              <a:solidFill>
                <a:srgbClr val="3366FF"/>
              </a:solidFill>
              <a:latin typeface="ＭＳ Ｐゴシック"/>
              <a:ea typeface="ＭＳ Ｐゴシック"/>
              <a:cs typeface="ＭＳ Ｐゴシック"/>
            </a:endParaRPr>
          </a:p>
          <a:p>
            <a:endParaRPr lang="en-US" altLang="ja-JP" dirty="0">
              <a:latin typeface="ＭＳ Ｐゴシック"/>
              <a:ea typeface="ＭＳ Ｐゴシック"/>
              <a:cs typeface="ＭＳ Ｐゴシック"/>
            </a:endParaRPr>
          </a:p>
          <a:p>
            <a:endParaRPr lang="ja-JP" altLang="en-US" dirty="0">
              <a:latin typeface="ＭＳ Ｐゴシック"/>
              <a:ea typeface="ＭＳ Ｐゴシック"/>
              <a:cs typeface="ＭＳ Ｐゴシック"/>
            </a:endParaRPr>
          </a:p>
        </p:txBody>
      </p:sp>
      <p:pic>
        <p:nvPicPr>
          <p:cNvPr id="4" name="図 3" descr="表情集_上司メール返信.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2492896"/>
            <a:ext cx="1296144" cy="1480458"/>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4071009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67544" y="1988840"/>
            <a:ext cx="8208912" cy="4320480"/>
          </a:xfrm>
          <a:prstGeom prst="roundRect">
            <a:avLst>
              <a:gd name="adj" fmla="val 13573"/>
            </a:avLst>
          </a:prstGeom>
          <a:ln w="57150" cmpd="sng"/>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a:defRPr/>
            </a:pPr>
            <a:r>
              <a:rPr lang="ja-JP" altLang="en-US" dirty="0">
                <a:latin typeface="+mj-ea"/>
                <a:cs typeface="ＭＳ Ｐゴシック" charset="0"/>
              </a:rPr>
              <a:t>まとめ</a:t>
            </a:r>
            <a:r>
              <a:rPr lang="en-US" altLang="ja-JP" dirty="0">
                <a:latin typeface="+mj-ea"/>
                <a:cs typeface="ＭＳ Ｐゴシック" charset="0"/>
              </a:rPr>
              <a:t>3</a:t>
            </a:r>
            <a:r>
              <a:rPr lang="ja-JP" altLang="en-US" dirty="0">
                <a:latin typeface="+mj-ea"/>
                <a:cs typeface="ＭＳ Ｐゴシック" charset="0"/>
              </a:rPr>
              <a:t>：部下が話をしてくれない</a:t>
            </a:r>
          </a:p>
        </p:txBody>
      </p:sp>
      <p:pic>
        <p:nvPicPr>
          <p:cNvPr id="9" name="図 8" descr="こうしたストレスがありそうです.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124744"/>
            <a:ext cx="2868930" cy="6858000"/>
          </a:xfrm>
          <a:prstGeom prst="rect">
            <a:avLst/>
          </a:prstGeom>
        </p:spPr>
      </p:pic>
      <p:sp>
        <p:nvSpPr>
          <p:cNvPr id="4" name="テキスト ボックス 3"/>
          <p:cNvSpPr txBox="1"/>
          <p:nvPr/>
        </p:nvSpPr>
        <p:spPr>
          <a:xfrm>
            <a:off x="10291296" y="1243933"/>
            <a:ext cx="184666" cy="369332"/>
          </a:xfrm>
          <a:prstGeom prst="rect">
            <a:avLst/>
          </a:prstGeom>
          <a:noFill/>
        </p:spPr>
        <p:txBody>
          <a:bodyPr wrap="none" rtlCol="0">
            <a:spAutoFit/>
          </a:bodyPr>
          <a:lstStyle/>
          <a:p>
            <a:endParaRPr kumimoji="1" lang="ja-JP" altLang="en-US" dirty="0"/>
          </a:p>
        </p:txBody>
      </p:sp>
      <p:sp>
        <p:nvSpPr>
          <p:cNvPr id="7" name="テキスト ボックス 6"/>
          <p:cNvSpPr txBox="1"/>
          <p:nvPr/>
        </p:nvSpPr>
        <p:spPr>
          <a:xfrm>
            <a:off x="971600" y="2313800"/>
            <a:ext cx="5112567" cy="3779496"/>
          </a:xfrm>
          <a:prstGeom prst="rect">
            <a:avLst/>
          </a:prstGeom>
          <a:noFill/>
        </p:spPr>
        <p:txBody>
          <a:bodyPr wrap="square" rtlCol="0">
            <a:spAutoFit/>
          </a:bodyPr>
          <a:lstStyle/>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部下が話をしてくれないときは、</a:t>
            </a:r>
            <a:br>
              <a:rPr lang="en-US" altLang="ja-JP" sz="2400" dirty="0">
                <a:latin typeface="ＭＳ Ｐゴシック"/>
                <a:ea typeface="ＭＳ Ｐゴシック"/>
                <a:cs typeface="ＭＳ Ｐゴシック"/>
              </a:rPr>
            </a:br>
            <a:r>
              <a:rPr lang="ja-JP" altLang="en-US" sz="2400" dirty="0">
                <a:latin typeface="ＭＳ Ｐゴシック"/>
                <a:ea typeface="ＭＳ Ｐゴシック"/>
                <a:cs typeface="ＭＳ Ｐゴシック"/>
              </a:rPr>
              <a:t>深追いせずに「そうか。わかった」といって話を切り上げましょう。</a:t>
            </a:r>
            <a:endParaRPr lang="en-US" altLang="ja-JP" sz="2400" dirty="0">
              <a:latin typeface="ＭＳ Ｐゴシック"/>
              <a:ea typeface="ＭＳ Ｐゴシック"/>
              <a:cs typeface="ＭＳ Ｐゴシック"/>
            </a:endParaRPr>
          </a:p>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その後、１週間ほど様子をみて、</a:t>
            </a:r>
            <a:br>
              <a:rPr lang="en-US" altLang="ja-JP" sz="2400" dirty="0">
                <a:latin typeface="ＭＳ Ｐゴシック"/>
                <a:ea typeface="ＭＳ Ｐゴシック"/>
                <a:cs typeface="ＭＳ Ｐゴシック"/>
              </a:rPr>
            </a:br>
            <a:r>
              <a:rPr lang="ja-JP" altLang="en-US" sz="2400" dirty="0">
                <a:latin typeface="ＭＳ Ｐゴシック"/>
                <a:ea typeface="ＭＳ Ｐゴシック"/>
                <a:cs typeface="ＭＳ Ｐゴシック"/>
              </a:rPr>
              <a:t>もう一度声をかけて話を聞きます。</a:t>
            </a:r>
            <a:endParaRPr lang="en-US" altLang="ja-JP" sz="2400" dirty="0">
              <a:latin typeface="ＭＳ Ｐゴシック"/>
              <a:ea typeface="ＭＳ Ｐゴシック"/>
              <a:cs typeface="ＭＳ Ｐゴシック"/>
            </a:endParaRPr>
          </a:p>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ただし、様子を見るのは</a:t>
            </a:r>
            <a:r>
              <a:rPr lang="en-US" altLang="ja-JP" sz="2400" dirty="0">
                <a:latin typeface="ＭＳ Ｐゴシック"/>
                <a:ea typeface="ＭＳ Ｐゴシック"/>
                <a:cs typeface="ＭＳ Ｐゴシック"/>
              </a:rPr>
              <a:t>1</a:t>
            </a:r>
            <a:r>
              <a:rPr lang="ja-JP" altLang="en-US" sz="2400" dirty="0">
                <a:latin typeface="ＭＳ Ｐゴシック"/>
                <a:ea typeface="ＭＳ Ｐゴシック"/>
                <a:cs typeface="ＭＳ Ｐゴシック"/>
              </a:rPr>
              <a:t>回だけ！</a:t>
            </a:r>
            <a:br>
              <a:rPr lang="en-US" altLang="ja-JP" sz="2400" dirty="0">
                <a:latin typeface="ＭＳ Ｐゴシック"/>
                <a:ea typeface="ＭＳ Ｐゴシック"/>
                <a:cs typeface="ＭＳ Ｐゴシック"/>
              </a:rPr>
            </a:br>
            <a:r>
              <a:rPr lang="en-US" altLang="ja-JP" sz="2400" dirty="0">
                <a:latin typeface="ＭＳ Ｐゴシック"/>
                <a:ea typeface="ＭＳ Ｐゴシック"/>
                <a:cs typeface="ＭＳ Ｐゴシック"/>
              </a:rPr>
              <a:t>2</a:t>
            </a:r>
            <a:r>
              <a:rPr lang="ja-JP" altLang="en-US" sz="2400" dirty="0">
                <a:latin typeface="ＭＳ Ｐゴシック"/>
                <a:ea typeface="ＭＳ Ｐゴシック"/>
                <a:cs typeface="ＭＳ Ｐゴシック"/>
              </a:rPr>
              <a:t>回とも話しをしてくれないときは、</a:t>
            </a:r>
            <a:br>
              <a:rPr lang="en-US" altLang="ja-JP" sz="2400" dirty="0">
                <a:latin typeface="ＭＳ Ｐゴシック"/>
                <a:ea typeface="ＭＳ Ｐゴシック"/>
                <a:cs typeface="ＭＳ Ｐゴシック"/>
              </a:rPr>
            </a:br>
            <a:r>
              <a:rPr lang="ja-JP" altLang="en-US" sz="2400" dirty="0">
                <a:latin typeface="ＭＳ Ｐゴシック"/>
                <a:ea typeface="ＭＳ Ｐゴシック"/>
                <a:cs typeface="ＭＳ Ｐゴシック"/>
              </a:rPr>
              <a:t>上司が相談に来てください。</a:t>
            </a:r>
            <a:endParaRPr lang="en-US" altLang="ja-JP" sz="2400" dirty="0">
              <a:latin typeface="ＭＳ Ｐゴシック"/>
              <a:ea typeface="ＭＳ Ｐゴシック"/>
              <a:cs typeface="ＭＳ Ｐゴシック"/>
            </a:endParaRPr>
          </a:p>
        </p:txBody>
      </p:sp>
    </p:spTree>
    <p:extLst>
      <p:ext uri="{BB962C8B-B14F-4D97-AF65-F5344CB8AC3E}">
        <p14:creationId xmlns:p14="http://schemas.microsoft.com/office/powerpoint/2010/main" val="1761635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DCIM\101_PANA\P1010133.JPG"/>
          <p:cNvPicPr>
            <a:picLocks noChangeAspect="1" noChangeArrowheads="1"/>
          </p:cNvPicPr>
          <p:nvPr/>
        </p:nvPicPr>
        <p:blipFill rotWithShape="1">
          <a:blip r:embed="rId2" cstate="email">
            <a:alphaModFix/>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1282" t="16240" r="1535" b="8639"/>
          <a:stretch/>
        </p:blipFill>
        <p:spPr bwMode="auto">
          <a:xfrm>
            <a:off x="1" y="1556791"/>
            <a:ext cx="9144000" cy="5301209"/>
          </a:xfrm>
          <a:prstGeom prst="rect">
            <a:avLst/>
          </a:prstGeom>
          <a:noFill/>
        </p:spPr>
      </p:pic>
      <p:pic>
        <p:nvPicPr>
          <p:cNvPr id="3" name="図 2" descr="部下が話してくれない2.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1634109"/>
            <a:ext cx="8637464" cy="5223892"/>
          </a:xfrm>
          <a:prstGeom prst="rect">
            <a:avLst/>
          </a:prstGeom>
        </p:spPr>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a:defRPr/>
            </a:pPr>
            <a:r>
              <a:rPr lang="ja-JP" altLang="en-US" dirty="0">
                <a:latin typeface="+mj-ea"/>
                <a:cs typeface="ＭＳ Ｐゴシック" charset="0"/>
              </a:rPr>
              <a:t>そして１週間後、会議室にて</a:t>
            </a:r>
          </a:p>
        </p:txBody>
      </p:sp>
      <p:sp>
        <p:nvSpPr>
          <p:cNvPr id="4" name="テキスト ボックス 3"/>
          <p:cNvSpPr txBox="1"/>
          <p:nvPr/>
        </p:nvSpPr>
        <p:spPr>
          <a:xfrm>
            <a:off x="10291296" y="1243933"/>
            <a:ext cx="184666" cy="369332"/>
          </a:xfrm>
          <a:prstGeom prst="rect">
            <a:avLst/>
          </a:prstGeom>
          <a:noFill/>
        </p:spPr>
        <p:txBody>
          <a:bodyPr wrap="none" rtlCol="0">
            <a:spAutoFit/>
          </a:bodyPr>
          <a:lstStyle/>
          <a:p>
            <a:endParaRPr kumimoji="1" lang="ja-JP" altLang="en-US" dirty="0"/>
          </a:p>
        </p:txBody>
      </p:sp>
      <p:sp>
        <p:nvSpPr>
          <p:cNvPr id="12" name="テキスト ボックス 11"/>
          <p:cNvSpPr txBox="1"/>
          <p:nvPr/>
        </p:nvSpPr>
        <p:spPr>
          <a:xfrm>
            <a:off x="2555776" y="4725144"/>
            <a:ext cx="5760640" cy="1656096"/>
          </a:xfrm>
          <a:prstGeom prst="rect">
            <a:avLst/>
          </a:prstGeom>
          <a:solidFill>
            <a:schemeClr val="bg1">
              <a:alpha val="91000"/>
            </a:schemeClr>
          </a:solidFill>
        </p:spPr>
        <p:txBody>
          <a:bodyPr wrap="square" lIns="144000" tIns="93600" rIns="144000" bIns="93600" rtlCol="0">
            <a:spAutoFit/>
          </a:bodyPr>
          <a:lstStyle>
            <a:defPPr>
              <a:defRPr lang="ja-JP"/>
            </a:defPPr>
            <a:lvl1pPr>
              <a:lnSpc>
                <a:spcPct val="120000"/>
              </a:lnSpc>
              <a:defRPr sz="2000">
                <a:latin typeface="ＭＳ Ｐゴシック"/>
                <a:ea typeface="ＭＳ Ｐゴシック"/>
                <a:cs typeface="ＭＳ Ｐゴシック"/>
              </a:defRPr>
            </a:lvl1pPr>
          </a:lstStyle>
          <a:p>
            <a:r>
              <a:rPr lang="ja-JP" altLang="en-US" dirty="0"/>
              <a:t>小林先生にメールで相談してから、ちょうど１週間後。</a:t>
            </a:r>
            <a:endParaRPr lang="en-US" altLang="ja-JP" dirty="0"/>
          </a:p>
          <a:p>
            <a:r>
              <a:rPr lang="ja-JP" altLang="en-US" dirty="0"/>
              <a:t>私は部下の木下くんに、ふたたび声をかけ、</a:t>
            </a:r>
            <a:endParaRPr lang="en-US" altLang="ja-JP" dirty="0"/>
          </a:p>
          <a:p>
            <a:r>
              <a:rPr lang="ja-JP" altLang="en-US" dirty="0"/>
              <a:t>会議室で話を聴いてみることにしました。</a:t>
            </a:r>
            <a:endParaRPr lang="en-US" altLang="ja-JP" dirty="0"/>
          </a:p>
          <a:p>
            <a:r>
              <a:rPr lang="ja-JP" altLang="en-US" dirty="0"/>
              <a:t>今回はちゃんと話してくれるといいんだけど</a:t>
            </a:r>
            <a:r>
              <a:rPr lang="en-US" altLang="ja-JP" dirty="0"/>
              <a:t>…</a:t>
            </a:r>
            <a:r>
              <a:rPr lang="ja-JP" altLang="en-US" dirty="0"/>
              <a:t>。</a:t>
            </a:r>
          </a:p>
        </p:txBody>
      </p:sp>
    </p:spTree>
    <p:extLst>
      <p:ext uri="{BB962C8B-B14F-4D97-AF65-F5344CB8AC3E}">
        <p14:creationId xmlns:p14="http://schemas.microsoft.com/office/powerpoint/2010/main" val="3067292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DCIM\101_PANA\P1010133.JPG"/>
          <p:cNvPicPr>
            <a:picLocks noChangeAspect="1" noChangeArrowheads="1"/>
          </p:cNvPicPr>
          <p:nvPr/>
        </p:nvPicPr>
        <p:blipFill rotWithShape="1">
          <a:blip r:embed="rId2" cstate="email">
            <a:alphaModFix/>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1282" t="31587" r="1535" b="8639"/>
          <a:stretch/>
        </p:blipFill>
        <p:spPr bwMode="auto">
          <a:xfrm>
            <a:off x="1" y="2639847"/>
            <a:ext cx="9144000" cy="4218153"/>
          </a:xfrm>
          <a:prstGeom prst="rect">
            <a:avLst/>
          </a:prstGeom>
          <a:noFill/>
        </p:spPr>
      </p:pic>
      <p:sp>
        <p:nvSpPr>
          <p:cNvPr id="6" name="正方形/長方形 5"/>
          <p:cNvSpPr/>
          <p:nvPr/>
        </p:nvSpPr>
        <p:spPr>
          <a:xfrm>
            <a:off x="0" y="5157192"/>
            <a:ext cx="7343800" cy="1700808"/>
          </a:xfrm>
          <a:prstGeom prst="rect">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386" name="Rectangle 2"/>
          <p:cNvSpPr>
            <a:spLocks noGrp="1" noChangeArrowheads="1"/>
          </p:cNvSpPr>
          <p:nvPr>
            <p:ph type="title"/>
          </p:nvPr>
        </p:nvSpPr>
        <p:spPr>
          <a:xfrm>
            <a:off x="323528" y="476672"/>
            <a:ext cx="8496944" cy="990600"/>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ja-JP" altLang="en-US" dirty="0">
                <a:solidFill>
                  <a:srgbClr val="000000"/>
                </a:solidFill>
                <a:latin typeface="+mj-ea"/>
                <a:cs typeface="ＭＳ Ｐゴシック" charset="0"/>
              </a:rPr>
              <a:t>第</a:t>
            </a:r>
            <a:r>
              <a:rPr lang="en-US" altLang="ja-JP" dirty="0">
                <a:solidFill>
                  <a:srgbClr val="000000"/>
                </a:solidFill>
                <a:latin typeface="+mj-ea"/>
                <a:cs typeface="ＭＳ Ｐゴシック" charset="0"/>
              </a:rPr>
              <a:t>4</a:t>
            </a:r>
            <a:r>
              <a:rPr lang="ja-JP" altLang="en-US" dirty="0">
                <a:solidFill>
                  <a:srgbClr val="000000"/>
                </a:solidFill>
                <a:latin typeface="+mj-ea"/>
                <a:cs typeface="ＭＳ Ｐゴシック" charset="0"/>
              </a:rPr>
              <a:t>章：健康管理室につなぐ</a:t>
            </a:r>
          </a:p>
        </p:txBody>
      </p:sp>
      <p:sp>
        <p:nvSpPr>
          <p:cNvPr id="3" name="正方形/長方形 2"/>
          <p:cNvSpPr/>
          <p:nvPr/>
        </p:nvSpPr>
        <p:spPr>
          <a:xfrm>
            <a:off x="1619672" y="5157192"/>
            <a:ext cx="7524328" cy="1700808"/>
          </a:xfrm>
          <a:prstGeom prst="rect">
            <a:avLst/>
          </a:prstGeom>
          <a:solidFill>
            <a:schemeClr val="accent5">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2" name="図 1" descr="上司こまった.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1604296"/>
            <a:ext cx="3980079" cy="5253704"/>
          </a:xfrm>
          <a:prstGeom prst="rect">
            <a:avLst/>
          </a:prstGeom>
        </p:spPr>
      </p:pic>
      <p:pic>
        <p:nvPicPr>
          <p:cNvPr id="7" name="図 6" descr="部下こまった.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1103" y="1484784"/>
            <a:ext cx="4272897" cy="6858000"/>
          </a:xfrm>
          <a:prstGeom prst="rect">
            <a:avLst/>
          </a:prstGeom>
          <a:effectLst>
            <a:outerShdw blurRad="50800" dist="114300" dir="8100000" algn="tr" rotWithShape="0">
              <a:prstClr val="black">
                <a:alpha val="23000"/>
              </a:prstClr>
            </a:outerShdw>
          </a:effectLst>
        </p:spPr>
      </p:pic>
    </p:spTree>
    <p:extLst>
      <p:ext uri="{BB962C8B-B14F-4D97-AF65-F5344CB8AC3E}">
        <p14:creationId xmlns:p14="http://schemas.microsoft.com/office/powerpoint/2010/main" val="2572525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DCIM\101_PANA\P1010133.JPG"/>
          <p:cNvPicPr>
            <a:picLocks noChangeAspect="1" noChangeArrowheads="1"/>
          </p:cNvPicPr>
          <p:nvPr/>
        </p:nvPicPr>
        <p:blipFill rotWithShape="1">
          <a:blip r:embed="rId2" cstate="email">
            <a:alphaModFix/>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1282" t="16240" r="1535" b="8639"/>
          <a:stretch/>
        </p:blipFill>
        <p:spPr bwMode="auto">
          <a:xfrm>
            <a:off x="1" y="1556791"/>
            <a:ext cx="9144000" cy="5301209"/>
          </a:xfrm>
          <a:prstGeom prst="rect">
            <a:avLst/>
          </a:prstGeom>
          <a:noFill/>
        </p:spPr>
      </p:pic>
      <p:pic>
        <p:nvPicPr>
          <p:cNvPr id="6" name="図 5" descr="表情集_上司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140968"/>
            <a:ext cx="1868289" cy="2133963"/>
          </a:xfrm>
          <a:prstGeom prst="rect">
            <a:avLst/>
          </a:prstGeom>
        </p:spPr>
        <p:style>
          <a:lnRef idx="3">
            <a:schemeClr val="lt1"/>
          </a:lnRef>
          <a:fillRef idx="1">
            <a:schemeClr val="accent1"/>
          </a:fillRef>
          <a:effectRef idx="1">
            <a:schemeClr val="accent1"/>
          </a:effectRef>
          <a:fontRef idx="minor">
            <a:schemeClr val="lt1"/>
          </a:fontRef>
        </p:style>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a:defRPr/>
            </a:pPr>
            <a:r>
              <a:rPr lang="ja-JP" altLang="en-US" dirty="0">
                <a:latin typeface="+mj-ea"/>
                <a:cs typeface="ＭＳ Ｐゴシック" charset="0"/>
              </a:rPr>
              <a:t>もう一度声をかけて話を聴く</a:t>
            </a:r>
          </a:p>
        </p:txBody>
      </p:sp>
      <p:sp>
        <p:nvSpPr>
          <p:cNvPr id="4" name="テキスト ボックス 3"/>
          <p:cNvSpPr txBox="1"/>
          <p:nvPr/>
        </p:nvSpPr>
        <p:spPr>
          <a:xfrm>
            <a:off x="10291296" y="1243933"/>
            <a:ext cx="184666" cy="369332"/>
          </a:xfrm>
          <a:prstGeom prst="rect">
            <a:avLst/>
          </a:prstGeom>
          <a:noFill/>
        </p:spPr>
        <p:txBody>
          <a:bodyPr wrap="none" rtlCol="0">
            <a:spAutoFit/>
          </a:bodyPr>
          <a:lstStyle/>
          <a:p>
            <a:endParaRPr kumimoji="1" lang="ja-JP" altLang="en-US" dirty="0"/>
          </a:p>
        </p:txBody>
      </p:sp>
      <p:pic>
        <p:nvPicPr>
          <p:cNvPr id="5" name="図 4" descr="表情集_部下.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264" y="3356992"/>
            <a:ext cx="1828251" cy="2088232"/>
          </a:xfrm>
          <a:prstGeom prst="rect">
            <a:avLst/>
          </a:prstGeom>
        </p:spPr>
        <p:style>
          <a:lnRef idx="3">
            <a:schemeClr val="lt1"/>
          </a:lnRef>
          <a:fillRef idx="1">
            <a:schemeClr val="accent3"/>
          </a:fillRef>
          <a:effectRef idx="1">
            <a:schemeClr val="accent3"/>
          </a:effectRef>
          <a:fontRef idx="minor">
            <a:schemeClr val="lt1"/>
          </a:fontRef>
        </p:style>
      </p:pic>
      <p:sp>
        <p:nvSpPr>
          <p:cNvPr id="14" name="AutoShape 6"/>
          <p:cNvSpPr>
            <a:spLocks noChangeArrowheads="1"/>
          </p:cNvSpPr>
          <p:nvPr/>
        </p:nvSpPr>
        <p:spPr bwMode="auto">
          <a:xfrm>
            <a:off x="2483768" y="1844824"/>
            <a:ext cx="4248472" cy="2016224"/>
          </a:xfrm>
          <a:prstGeom prst="wedgeRoundRectCallout">
            <a:avLst>
              <a:gd name="adj1" fmla="val -61388"/>
              <a:gd name="adj2" fmla="val 31508"/>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spcAft>
                <a:spcPts val="1200"/>
              </a:spcAft>
              <a:defRPr/>
            </a:pPr>
            <a:r>
              <a:rPr lang="ja-JP" altLang="en-US" dirty="0">
                <a:latin typeface="ＭＳ Ｐゴシック"/>
                <a:ea typeface="ＭＳ Ｐゴシック"/>
                <a:cs typeface="ＭＳ Ｐゴシック"/>
              </a:rPr>
              <a:t>木下くん、先週も話したけど、しばらく前から、元気がなさそうなんで心配しているんだ。</a:t>
            </a:r>
            <a:endParaRPr lang="en-US" altLang="ja-JP" dirty="0">
              <a:latin typeface="ＭＳ Ｐゴシック"/>
              <a:ea typeface="ＭＳ Ｐゴシック"/>
              <a:cs typeface="ＭＳ Ｐゴシック"/>
            </a:endParaRPr>
          </a:p>
          <a:p>
            <a:pPr>
              <a:lnSpc>
                <a:spcPct val="120000"/>
              </a:lnSpc>
              <a:spcAft>
                <a:spcPts val="1200"/>
              </a:spcAft>
              <a:defRPr/>
            </a:pPr>
            <a:r>
              <a:rPr lang="ja-JP" altLang="en-US" dirty="0">
                <a:latin typeface="ＭＳ Ｐゴシック"/>
                <a:ea typeface="ＭＳ Ｐゴシック"/>
                <a:cs typeface="ＭＳ Ｐゴシック"/>
              </a:rPr>
              <a:t>何か困ったことがあるなら、話して欲しいんだけど、どうしたのかな？</a:t>
            </a:r>
            <a:endParaRPr lang="en-US" altLang="ja-JP" dirty="0">
              <a:latin typeface="ＭＳ Ｐゴシック"/>
              <a:ea typeface="ＭＳ Ｐゴシック"/>
              <a:cs typeface="ＭＳ Ｐゴシック"/>
            </a:endParaRPr>
          </a:p>
        </p:txBody>
      </p:sp>
      <p:sp>
        <p:nvSpPr>
          <p:cNvPr id="16" name="AutoShape 4"/>
          <p:cNvSpPr>
            <a:spLocks noChangeArrowheads="1"/>
          </p:cNvSpPr>
          <p:nvPr/>
        </p:nvSpPr>
        <p:spPr bwMode="auto">
          <a:xfrm>
            <a:off x="2483768" y="4077072"/>
            <a:ext cx="4176464" cy="1008112"/>
          </a:xfrm>
          <a:prstGeom prst="wedgeRoundRectCallout">
            <a:avLst>
              <a:gd name="adj1" fmla="val 59116"/>
              <a:gd name="adj2" fmla="val 23911"/>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nSpc>
                <a:spcPct val="120000"/>
              </a:lnSpc>
              <a:defRPr/>
            </a:pP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実は、最近、能率が全然あがらなくて、何をやっても、うまくいかないんです。</a:t>
            </a:r>
          </a:p>
        </p:txBody>
      </p:sp>
      <p:sp>
        <p:nvSpPr>
          <p:cNvPr id="15" name="AutoShape 6"/>
          <p:cNvSpPr>
            <a:spLocks noChangeArrowheads="1"/>
          </p:cNvSpPr>
          <p:nvPr/>
        </p:nvSpPr>
        <p:spPr bwMode="auto">
          <a:xfrm>
            <a:off x="2483768" y="5373216"/>
            <a:ext cx="4176464" cy="936104"/>
          </a:xfrm>
          <a:prstGeom prst="wedgeRoundRectCallout">
            <a:avLst>
              <a:gd name="adj1" fmla="val -60726"/>
              <a:gd name="adj2" fmla="val -43970"/>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dirty="0">
                <a:latin typeface="ＭＳ Ｐゴシック"/>
                <a:ea typeface="ＭＳ Ｐゴシック"/>
                <a:cs typeface="ＭＳ Ｐゴシック"/>
              </a:rPr>
              <a:t>能率が上がらないんだね。詳しく聞かせてくれないかな。</a:t>
            </a:r>
            <a:endParaRPr lang="en-US" altLang="ja-JP" dirty="0">
              <a:latin typeface="ＭＳ Ｐゴシック"/>
              <a:ea typeface="ＭＳ Ｐゴシック"/>
              <a:cs typeface="ＭＳ Ｐゴシック"/>
            </a:endParaRPr>
          </a:p>
        </p:txBody>
      </p:sp>
    </p:spTree>
    <p:extLst>
      <p:ext uri="{BB962C8B-B14F-4D97-AF65-F5344CB8AC3E}">
        <p14:creationId xmlns:p14="http://schemas.microsoft.com/office/powerpoint/2010/main" val="2030145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CIM\101_PANA\P1010133.JPG"/>
          <p:cNvPicPr>
            <a:picLocks noChangeAspect="1" noChangeArrowheads="1"/>
          </p:cNvPicPr>
          <p:nvPr/>
        </p:nvPicPr>
        <p:blipFill rotWithShape="1">
          <a:blip r:embed="rId2" cstate="email">
            <a:alphaModFix/>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1282" t="16240" r="1535" b="8639"/>
          <a:stretch/>
        </p:blipFill>
        <p:spPr bwMode="auto">
          <a:xfrm>
            <a:off x="1" y="1556791"/>
            <a:ext cx="9144000" cy="5301209"/>
          </a:xfrm>
          <a:prstGeom prst="rect">
            <a:avLst/>
          </a:prstGeom>
          <a:noFill/>
        </p:spPr>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a:defRPr/>
            </a:pPr>
            <a:r>
              <a:rPr lang="ja-JP" altLang="en-US" dirty="0">
                <a:latin typeface="+mj-ea"/>
                <a:cs typeface="ＭＳ Ｐゴシック" charset="0"/>
              </a:rPr>
              <a:t>木下さんの話（仕事について）</a:t>
            </a:r>
          </a:p>
        </p:txBody>
      </p:sp>
      <p:sp>
        <p:nvSpPr>
          <p:cNvPr id="4" name="テキスト ボックス 3"/>
          <p:cNvSpPr txBox="1"/>
          <p:nvPr/>
        </p:nvSpPr>
        <p:spPr>
          <a:xfrm>
            <a:off x="10291296" y="1243933"/>
            <a:ext cx="184666" cy="369332"/>
          </a:xfrm>
          <a:prstGeom prst="rect">
            <a:avLst/>
          </a:prstGeom>
          <a:noFill/>
        </p:spPr>
        <p:txBody>
          <a:bodyPr wrap="none" rtlCol="0">
            <a:spAutoFit/>
          </a:bodyPr>
          <a:lstStyle/>
          <a:p>
            <a:endParaRPr kumimoji="1" lang="ja-JP" altLang="en-US" dirty="0"/>
          </a:p>
        </p:txBody>
      </p:sp>
      <p:pic>
        <p:nvPicPr>
          <p:cNvPr id="3" name="図 2" descr="表情集_上司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797152"/>
            <a:ext cx="1656184" cy="1891696"/>
          </a:xfrm>
          <a:prstGeom prst="rect">
            <a:avLst/>
          </a:prstGeom>
        </p:spPr>
        <p:style>
          <a:lnRef idx="3">
            <a:schemeClr val="lt1"/>
          </a:lnRef>
          <a:fillRef idx="1">
            <a:schemeClr val="accent1"/>
          </a:fillRef>
          <a:effectRef idx="1">
            <a:schemeClr val="accent1"/>
          </a:effectRef>
          <a:fontRef idx="minor">
            <a:schemeClr val="lt1"/>
          </a:fontRef>
        </p:style>
      </p:pic>
      <p:sp>
        <p:nvSpPr>
          <p:cNvPr id="16" name="AutoShape 4"/>
          <p:cNvSpPr>
            <a:spLocks noChangeArrowheads="1"/>
          </p:cNvSpPr>
          <p:nvPr/>
        </p:nvSpPr>
        <p:spPr bwMode="auto">
          <a:xfrm>
            <a:off x="467544" y="1700808"/>
            <a:ext cx="5544616" cy="1008112"/>
          </a:xfrm>
          <a:prstGeom prst="wedgeRoundRectCallout">
            <a:avLst>
              <a:gd name="adj1" fmla="val 57409"/>
              <a:gd name="adj2" fmla="val 27786"/>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nSpc>
                <a:spcPct val="120000"/>
              </a:lnSpc>
              <a:spcAft>
                <a:spcPts val="600"/>
              </a:spcAft>
              <a:defRPr/>
            </a:pPr>
            <a:r>
              <a:rPr lang="ja-JP" altLang="en-US" dirty="0">
                <a:latin typeface="ＭＳ Ｐゴシック"/>
                <a:ea typeface="ＭＳ Ｐゴシック"/>
                <a:cs typeface="ＭＳ Ｐゴシック"/>
              </a:rPr>
              <a:t>最近、ミスも多くて、作業がぜんぜんはかどらないんです。無駄な仕事や残業も増えてしまって</a:t>
            </a: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a:t>
            </a:r>
          </a:p>
        </p:txBody>
      </p:sp>
      <p:sp>
        <p:nvSpPr>
          <p:cNvPr id="15" name="AutoShape 6"/>
          <p:cNvSpPr>
            <a:spLocks noChangeArrowheads="1"/>
          </p:cNvSpPr>
          <p:nvPr/>
        </p:nvSpPr>
        <p:spPr bwMode="auto">
          <a:xfrm>
            <a:off x="2483768" y="4941168"/>
            <a:ext cx="3456384" cy="1728192"/>
          </a:xfrm>
          <a:prstGeom prst="wedgeRoundRectCallout">
            <a:avLst>
              <a:gd name="adj1" fmla="val -60774"/>
              <a:gd name="adj2" fmla="val 27532"/>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dirty="0">
                <a:latin typeface="ＭＳ Ｐゴシック"/>
                <a:ea typeface="ＭＳ Ｐゴシック"/>
                <a:cs typeface="ＭＳ Ｐゴシック"/>
              </a:rPr>
              <a:t>（木下くんらしくない、後ろ向きな発言だなあ</a:t>
            </a: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a:t>
            </a:r>
            <a:r>
              <a:rPr lang="en-US" altLang="ja-JP" dirty="0">
                <a:latin typeface="ＭＳ Ｐゴシック"/>
                <a:ea typeface="ＭＳ Ｐゴシック"/>
                <a:cs typeface="ＭＳ Ｐゴシック"/>
              </a:rPr>
              <a:t> </a:t>
            </a:r>
            <a:r>
              <a:rPr lang="ja-JP" altLang="en-US" dirty="0">
                <a:latin typeface="ＭＳ Ｐゴシック"/>
                <a:ea typeface="ＭＳ Ｐゴシック"/>
                <a:cs typeface="ＭＳ Ｐゴシック"/>
              </a:rPr>
              <a:t>それで、体調のほうはどんな感じだい？十分に眠れているのかな。</a:t>
            </a:r>
            <a:endParaRPr lang="en-US" altLang="ja-JP" dirty="0">
              <a:latin typeface="ＭＳ Ｐゴシック"/>
              <a:ea typeface="ＭＳ Ｐゴシック"/>
              <a:cs typeface="ＭＳ Ｐゴシック"/>
            </a:endParaRPr>
          </a:p>
        </p:txBody>
      </p:sp>
      <p:sp>
        <p:nvSpPr>
          <p:cNvPr id="12" name="正方形/長方形 11"/>
          <p:cNvSpPr/>
          <p:nvPr/>
        </p:nvSpPr>
        <p:spPr>
          <a:xfrm>
            <a:off x="7344816" y="3284984"/>
            <a:ext cx="1799184" cy="3573016"/>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AutoShape 4"/>
          <p:cNvSpPr>
            <a:spLocks noChangeArrowheads="1"/>
          </p:cNvSpPr>
          <p:nvPr/>
        </p:nvSpPr>
        <p:spPr bwMode="auto">
          <a:xfrm>
            <a:off x="395536" y="2924944"/>
            <a:ext cx="5544616" cy="1656184"/>
          </a:xfrm>
          <a:prstGeom prst="wedgeRoundRectCallout">
            <a:avLst>
              <a:gd name="adj1" fmla="val 57409"/>
              <a:gd name="adj2" fmla="val 27786"/>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nSpc>
                <a:spcPct val="120000"/>
              </a:lnSpc>
              <a:spcAft>
                <a:spcPts val="600"/>
              </a:spcAft>
              <a:defRPr/>
            </a:pPr>
            <a:r>
              <a:rPr lang="ja-JP" altLang="en-US" dirty="0">
                <a:latin typeface="ＭＳ Ｐゴシック"/>
                <a:ea typeface="ＭＳ Ｐゴシック"/>
                <a:cs typeface="ＭＳ Ｐゴシック"/>
              </a:rPr>
              <a:t>こんな調子じゃダメだ、もっとがんばらないと、以前はこんなはずじゃなかった、他のみんなもがんばっているのに、なぜ自分は同じようにできないんだろう</a:t>
            </a: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と思うと、だんだんあせってしまうんです。</a:t>
            </a:r>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1556792"/>
            <a:ext cx="3611935" cy="5517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12638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DCIM\101_PANA\P1010133.JPG"/>
          <p:cNvPicPr>
            <a:picLocks noChangeAspect="1" noChangeArrowheads="1"/>
          </p:cNvPicPr>
          <p:nvPr/>
        </p:nvPicPr>
        <p:blipFill rotWithShape="1">
          <a:blip r:embed="rId2" cstate="email">
            <a:alphaModFix/>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1282" t="16240" r="1535" b="8639"/>
          <a:stretch/>
        </p:blipFill>
        <p:spPr bwMode="auto">
          <a:xfrm>
            <a:off x="1" y="1556791"/>
            <a:ext cx="9144000" cy="5301209"/>
          </a:xfrm>
          <a:prstGeom prst="rect">
            <a:avLst/>
          </a:prstGeom>
          <a:noFill/>
        </p:spPr>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a:defRPr/>
            </a:pPr>
            <a:r>
              <a:rPr lang="ja-JP" altLang="en-US" dirty="0">
                <a:latin typeface="+mj-ea"/>
                <a:cs typeface="ＭＳ Ｐゴシック" charset="0"/>
              </a:rPr>
              <a:t>木下さんの話（体調について）</a:t>
            </a:r>
          </a:p>
        </p:txBody>
      </p:sp>
      <p:sp>
        <p:nvSpPr>
          <p:cNvPr id="4" name="テキスト ボックス 3"/>
          <p:cNvSpPr txBox="1"/>
          <p:nvPr/>
        </p:nvSpPr>
        <p:spPr>
          <a:xfrm>
            <a:off x="10291296" y="1243933"/>
            <a:ext cx="184666" cy="369332"/>
          </a:xfrm>
          <a:prstGeom prst="rect">
            <a:avLst/>
          </a:prstGeom>
          <a:noFill/>
        </p:spPr>
        <p:txBody>
          <a:bodyPr wrap="none" rtlCol="0">
            <a:spAutoFit/>
          </a:bodyPr>
          <a:lstStyle/>
          <a:p>
            <a:endParaRPr kumimoji="1" lang="ja-JP" altLang="en-US"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797152"/>
            <a:ext cx="1656184" cy="1891695"/>
          </a:xfrm>
          <a:prstGeom prst="rect">
            <a:avLst/>
          </a:prstGeom>
        </p:spPr>
        <p:style>
          <a:lnRef idx="3">
            <a:schemeClr val="lt1"/>
          </a:lnRef>
          <a:fillRef idx="1">
            <a:schemeClr val="accent1"/>
          </a:fillRef>
          <a:effectRef idx="1">
            <a:schemeClr val="accent1"/>
          </a:effectRef>
          <a:fontRef idx="minor">
            <a:schemeClr val="lt1"/>
          </a:fontRef>
        </p:style>
      </p:pic>
      <p:sp>
        <p:nvSpPr>
          <p:cNvPr id="15" name="AutoShape 6"/>
          <p:cNvSpPr>
            <a:spLocks noChangeArrowheads="1"/>
          </p:cNvSpPr>
          <p:nvPr/>
        </p:nvSpPr>
        <p:spPr bwMode="auto">
          <a:xfrm>
            <a:off x="2339752" y="4869160"/>
            <a:ext cx="3168352" cy="1728192"/>
          </a:xfrm>
          <a:prstGeom prst="wedgeRoundRectCallout">
            <a:avLst>
              <a:gd name="adj1" fmla="val -60774"/>
              <a:gd name="adj2" fmla="val 27532"/>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dirty="0">
                <a:latin typeface="ＭＳ Ｐゴシック"/>
                <a:ea typeface="ＭＳ Ｐゴシック"/>
                <a:cs typeface="ＭＳ Ｐゴシック"/>
              </a:rPr>
              <a:t>そうか、寝不足だと、頭も働かないし、しんどいだろうね。</a:t>
            </a:r>
            <a:endParaRPr lang="en-US" altLang="ja-JP" dirty="0">
              <a:latin typeface="ＭＳ Ｐゴシック"/>
              <a:ea typeface="ＭＳ Ｐゴシック"/>
              <a:cs typeface="ＭＳ Ｐゴシック"/>
            </a:endParaRPr>
          </a:p>
          <a:p>
            <a:pPr>
              <a:lnSpc>
                <a:spcPct val="120000"/>
              </a:lnSpc>
              <a:defRPr/>
            </a:pPr>
            <a:r>
              <a:rPr lang="ja-JP" altLang="en-US" dirty="0">
                <a:latin typeface="ＭＳ Ｐゴシック"/>
                <a:ea typeface="ＭＳ Ｐゴシック"/>
                <a:cs typeface="ＭＳ Ｐゴシック"/>
              </a:rPr>
              <a:t>（さて、ここから、どう話をすすめようかな）</a:t>
            </a:r>
          </a:p>
        </p:txBody>
      </p:sp>
      <p:sp>
        <p:nvSpPr>
          <p:cNvPr id="16" name="AutoShape 4"/>
          <p:cNvSpPr>
            <a:spLocks noChangeArrowheads="1"/>
          </p:cNvSpPr>
          <p:nvPr/>
        </p:nvSpPr>
        <p:spPr bwMode="auto">
          <a:xfrm>
            <a:off x="467544" y="1700808"/>
            <a:ext cx="5112568" cy="2880320"/>
          </a:xfrm>
          <a:prstGeom prst="wedgeRoundRectCallout">
            <a:avLst>
              <a:gd name="adj1" fmla="val 63244"/>
              <a:gd name="adj2" fmla="val 23563"/>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nSpc>
                <a:spcPct val="120000"/>
              </a:lnSpc>
              <a:spcAft>
                <a:spcPts val="600"/>
              </a:spcAft>
              <a:defRPr/>
            </a:pPr>
            <a:r>
              <a:rPr lang="ja-JP" altLang="en-US" dirty="0">
                <a:latin typeface="ＭＳ Ｐゴシック"/>
                <a:ea typeface="ＭＳ Ｐゴシック"/>
                <a:cs typeface="ＭＳ Ｐゴシック"/>
              </a:rPr>
              <a:t>それが、布団にはいっても、仕事のことばかり考えてしまい、なかなか寝付けないんです。やっと眠れたと思っても、何度も目が覚めるし</a:t>
            </a: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。明け方になって、ようやく寝られるんですが、そうすると今度は起きられなくて、寝坊してしまうんです</a:t>
            </a:r>
            <a:endParaRPr lang="en-US" altLang="ja-JP" dirty="0">
              <a:latin typeface="ＭＳ Ｐゴシック"/>
              <a:ea typeface="ＭＳ Ｐゴシック"/>
              <a:cs typeface="ＭＳ Ｐゴシック"/>
            </a:endParaRPr>
          </a:p>
          <a:p>
            <a:pPr>
              <a:lnSpc>
                <a:spcPct val="120000"/>
              </a:lnSpc>
              <a:spcAft>
                <a:spcPts val="600"/>
              </a:spcAft>
              <a:defRPr/>
            </a:pPr>
            <a:r>
              <a:rPr lang="ja-JP" altLang="en-US" dirty="0">
                <a:latin typeface="ＭＳ Ｐゴシック"/>
                <a:ea typeface="ＭＳ Ｐゴシック"/>
                <a:cs typeface="ＭＳ Ｐゴシック"/>
              </a:rPr>
              <a:t>最近、寝不足のせいか、さらに頭が働かない感じで</a:t>
            </a: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。すみません。体調のせいにして</a:t>
            </a: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a:t>
            </a:r>
          </a:p>
        </p:txBody>
      </p:sp>
      <p:sp>
        <p:nvSpPr>
          <p:cNvPr id="10" name="正方形/長方形 9"/>
          <p:cNvSpPr/>
          <p:nvPr/>
        </p:nvSpPr>
        <p:spPr>
          <a:xfrm>
            <a:off x="7344816" y="3284984"/>
            <a:ext cx="1799184" cy="3573016"/>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1772816"/>
            <a:ext cx="3611935" cy="5517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574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cstate="print">
            <a:alphaModFix/>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r="-5"/>
          <a:stretch/>
        </p:blipFill>
        <p:spPr>
          <a:xfrm>
            <a:off x="481" y="1600345"/>
            <a:ext cx="9144000" cy="5257654"/>
          </a:xfrm>
          <a:prstGeom prst="rect">
            <a:avLst/>
          </a:prstGeom>
        </p:spPr>
      </p:pic>
      <p:sp>
        <p:nvSpPr>
          <p:cNvPr id="17410"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ある日、社内の廊下にて･･･</a:t>
            </a:r>
          </a:p>
        </p:txBody>
      </p:sp>
      <p:sp>
        <p:nvSpPr>
          <p:cNvPr id="17423" name="Text Box 15"/>
          <p:cNvSpPr txBox="1">
            <a:spLocks noChangeArrowheads="1"/>
          </p:cNvSpPr>
          <p:nvPr/>
        </p:nvSpPr>
        <p:spPr bwMode="auto">
          <a:xfrm>
            <a:off x="6952653" y="5157192"/>
            <a:ext cx="1867819" cy="677108"/>
          </a:xfrm>
          <a:prstGeom prst="rect">
            <a:avLst/>
          </a:prstGeom>
          <a:solidFill>
            <a:srgbClr val="FFFFFF">
              <a:alpha val="68000"/>
            </a:srgbClr>
          </a:solidFill>
          <a:ln>
            <a:noFill/>
          </a:ln>
          <a:effectLst/>
        </p:spPr>
        <p:txBody>
          <a:bodyPr wrap="none">
            <a:spAutoFit/>
          </a:bodyPr>
          <a:lstStyle/>
          <a:p>
            <a:pPr>
              <a:defRPr/>
            </a:pPr>
            <a:r>
              <a:rPr lang="ja-JP" altLang="en-US" sz="2400">
                <a:latin typeface="+mn-ea"/>
              </a:rPr>
              <a:t>山田</a:t>
            </a:r>
            <a:r>
              <a:rPr lang="en-US" altLang="ja-JP" sz="2400" dirty="0">
                <a:latin typeface="+mn-ea"/>
              </a:rPr>
              <a:t>GM</a:t>
            </a:r>
            <a:br>
              <a:rPr lang="en-US" altLang="ja-JP" sz="2400" dirty="0">
                <a:latin typeface="+mn-ea"/>
              </a:rPr>
            </a:br>
            <a:r>
              <a:rPr lang="ja-JP" altLang="en-US" sz="1400">
                <a:latin typeface="+mn-ea"/>
              </a:rPr>
              <a:t>（グループマネジャー）</a:t>
            </a:r>
            <a:endParaRPr lang="ja-JP" altLang="en-US" sz="2400" dirty="0">
              <a:latin typeface="+mn-ea"/>
            </a:endParaRPr>
          </a:p>
        </p:txBody>
      </p:sp>
      <p:sp>
        <p:nvSpPr>
          <p:cNvPr id="2" name="テキスト ボックス 1"/>
          <p:cNvSpPr txBox="1"/>
          <p:nvPr/>
        </p:nvSpPr>
        <p:spPr>
          <a:xfrm>
            <a:off x="3779912" y="1772816"/>
            <a:ext cx="4677427" cy="2174187"/>
          </a:xfrm>
          <a:prstGeom prst="rect">
            <a:avLst/>
          </a:prstGeom>
          <a:solidFill>
            <a:schemeClr val="bg1">
              <a:alpha val="78000"/>
            </a:schemeClr>
          </a:solidFill>
        </p:spPr>
        <p:txBody>
          <a:bodyPr wrap="square" lIns="144000" tIns="93600" rIns="144000" bIns="93600" rtlCol="0">
            <a:spAutoFit/>
          </a:bodyPr>
          <a:lstStyle>
            <a:defPPr>
              <a:defRPr lang="ja-JP"/>
            </a:defPPr>
            <a:lvl1pPr>
              <a:lnSpc>
                <a:spcPct val="120000"/>
              </a:lnSpc>
              <a:defRPr sz="2000">
                <a:latin typeface="ＭＳ Ｐゴシック"/>
                <a:ea typeface="ＭＳ Ｐゴシック"/>
                <a:cs typeface="ＭＳ Ｐゴシック"/>
              </a:defRPr>
            </a:lvl1pPr>
          </a:lstStyle>
          <a:p>
            <a:pPr>
              <a:lnSpc>
                <a:spcPct val="130000"/>
              </a:lnSpc>
            </a:pPr>
            <a:r>
              <a:rPr lang="ja-JP" altLang="en-US" dirty="0"/>
              <a:t>ある日の午後、会議室から戻る途中、山田</a:t>
            </a:r>
            <a:r>
              <a:rPr lang="en-US" altLang="ja-JP" dirty="0"/>
              <a:t>GM</a:t>
            </a:r>
            <a:r>
              <a:rPr lang="ja-JP" altLang="en-US" dirty="0"/>
              <a:t>（グループマネジャー）とすれ違いました。何だか少し困った顔をして、「ふぅ」とため息をついています。</a:t>
            </a:r>
            <a:endParaRPr lang="en-US" altLang="ja-JP" dirty="0"/>
          </a:p>
          <a:p>
            <a:pPr>
              <a:lnSpc>
                <a:spcPct val="130000"/>
              </a:lnSpc>
            </a:pPr>
            <a:r>
              <a:rPr lang="ja-JP" altLang="en-US" dirty="0"/>
              <a:t>いったいどうしたのかしら？</a:t>
            </a:r>
          </a:p>
        </p:txBody>
      </p:sp>
      <p:pic>
        <p:nvPicPr>
          <p:cNvPr id="11" name="図 10" descr="廊下にて.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2060848"/>
            <a:ext cx="2466906" cy="6858000"/>
          </a:xfrm>
          <a:prstGeom prst="rect">
            <a:avLst/>
          </a:prstGeom>
        </p:spPr>
      </p:pic>
      <p:pic>
        <p:nvPicPr>
          <p:cNvPr id="12" name="図 11" descr="廊下にて（上司）.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3483768"/>
            <a:ext cx="4243812" cy="6858000"/>
          </a:xfrm>
          <a:prstGeom prst="rect">
            <a:avLst/>
          </a:prstGeom>
        </p:spPr>
      </p:pic>
      <p:sp>
        <p:nvSpPr>
          <p:cNvPr id="17422" name="Text Box 14"/>
          <p:cNvSpPr txBox="1">
            <a:spLocks noChangeArrowheads="1"/>
          </p:cNvSpPr>
          <p:nvPr/>
        </p:nvSpPr>
        <p:spPr bwMode="auto">
          <a:xfrm>
            <a:off x="323528" y="6021288"/>
            <a:ext cx="1935145" cy="461665"/>
          </a:xfrm>
          <a:prstGeom prst="rect">
            <a:avLst/>
          </a:prstGeom>
          <a:solidFill>
            <a:srgbClr val="FFFFFF">
              <a:alpha val="68000"/>
            </a:srgbClr>
          </a:solidFill>
          <a:ln>
            <a:noFill/>
          </a:ln>
          <a:effectLst/>
        </p:spPr>
        <p:txBody>
          <a:bodyPr wrap="none">
            <a:spAutoFit/>
          </a:bodyPr>
          <a:lstStyle/>
          <a:p>
            <a:pPr>
              <a:defRPr/>
            </a:pPr>
            <a:r>
              <a:rPr lang="ja-JP" altLang="en-US" sz="2400" dirty="0">
                <a:latin typeface="+mn-ea"/>
              </a:rPr>
              <a:t>小林</a:t>
            </a:r>
            <a:r>
              <a:rPr lang="ja-JP" altLang="en-US" sz="2400" dirty="0" err="1">
                <a:latin typeface="+mn-ea"/>
              </a:rPr>
              <a:t>りの</a:t>
            </a:r>
            <a:r>
              <a:rPr lang="ja-JP" altLang="en-US" sz="2400" dirty="0">
                <a:latin typeface="+mn-ea"/>
              </a:rPr>
              <a:t>先生</a:t>
            </a:r>
          </a:p>
        </p:txBody>
      </p:sp>
    </p:spTree>
    <p:extLst>
      <p:ext uri="{BB962C8B-B14F-4D97-AF65-F5344CB8AC3E}">
        <p14:creationId xmlns:p14="http://schemas.microsoft.com/office/powerpoint/2010/main" val="4078290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596336" y="4293096"/>
            <a:ext cx="1547664" cy="2564904"/>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506"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a:defRPr/>
            </a:pPr>
            <a:r>
              <a:rPr lang="ja-JP" altLang="en-US" dirty="0">
                <a:latin typeface="+mj-ea"/>
                <a:cs typeface="ＭＳ Ｐゴシック" charset="0"/>
              </a:rPr>
              <a:t>チェック</a:t>
            </a:r>
            <a:r>
              <a:rPr lang="en-US" altLang="ja-JP" dirty="0">
                <a:latin typeface="+mj-ea"/>
                <a:cs typeface="ＭＳ Ｐゴシック" charset="0"/>
              </a:rPr>
              <a:t>4</a:t>
            </a:r>
            <a:r>
              <a:rPr lang="ja-JP" altLang="en-US" dirty="0">
                <a:latin typeface="+mj-ea"/>
                <a:cs typeface="ＭＳ Ｐゴシック" charset="0"/>
              </a:rPr>
              <a:t>：部下の様子が心配だ</a:t>
            </a:r>
          </a:p>
        </p:txBody>
      </p:sp>
      <p:sp>
        <p:nvSpPr>
          <p:cNvPr id="21509" name="AutoShape 5"/>
          <p:cNvSpPr>
            <a:spLocks noChangeArrowheads="1"/>
          </p:cNvSpPr>
          <p:nvPr/>
        </p:nvSpPr>
        <p:spPr bwMode="auto">
          <a:xfrm>
            <a:off x="457200" y="1772817"/>
            <a:ext cx="5770563" cy="2088232"/>
          </a:xfrm>
          <a:prstGeom prst="wedgeRoundRectCallout">
            <a:avLst>
              <a:gd name="adj1" fmla="val 52737"/>
              <a:gd name="adj2" fmla="val 7040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sz="2800" dirty="0">
                <a:latin typeface="ＭＳ Ｐゴシック"/>
                <a:ea typeface="ＭＳ Ｐゴシック"/>
                <a:cs typeface="ＭＳ Ｐゴシック"/>
              </a:rPr>
              <a:t>うーん、やはり、木下くんの体調は悪いようだ。仕事にも支障が出ているし、どうしようかなあ。</a:t>
            </a:r>
            <a:endParaRPr lang="en-US" altLang="ja-JP" sz="2800" dirty="0">
              <a:latin typeface="ＭＳ Ｐゴシック"/>
              <a:ea typeface="ＭＳ Ｐゴシック"/>
              <a:cs typeface="ＭＳ Ｐゴシック"/>
            </a:endParaRPr>
          </a:p>
        </p:txBody>
      </p:sp>
      <p:sp>
        <p:nvSpPr>
          <p:cNvPr id="21512" name="Text Box 8"/>
          <p:cNvSpPr txBox="1">
            <a:spLocks noChangeArrowheads="1"/>
          </p:cNvSpPr>
          <p:nvPr/>
        </p:nvSpPr>
        <p:spPr bwMode="auto">
          <a:xfrm>
            <a:off x="7885759" y="1484784"/>
            <a:ext cx="1224136" cy="2215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3800" dirty="0">
                <a:solidFill>
                  <a:srgbClr val="FF3300"/>
                </a:solidFill>
                <a:latin typeface="ＭＳ Ｐゴシック"/>
                <a:ea typeface="ＭＳ Ｐゴシック"/>
                <a:cs typeface="ＭＳ Ｐゴシック"/>
              </a:rPr>
              <a:t>?</a:t>
            </a:r>
          </a:p>
        </p:txBody>
      </p:sp>
      <p:pic>
        <p:nvPicPr>
          <p:cNvPr id="1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16065" y="2852936"/>
            <a:ext cx="3480471" cy="400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4" name="図形グループ 13"/>
          <p:cNvGrpSpPr/>
          <p:nvPr/>
        </p:nvGrpSpPr>
        <p:grpSpPr>
          <a:xfrm>
            <a:off x="-972616" y="5157192"/>
            <a:ext cx="7056784" cy="1512168"/>
            <a:chOff x="-972616" y="5157192"/>
            <a:chExt cx="7056784" cy="1512168"/>
          </a:xfrm>
        </p:grpSpPr>
        <p:sp>
          <p:nvSpPr>
            <p:cNvPr id="15" name="角丸四角形 14"/>
            <p:cNvSpPr/>
            <p:nvPr/>
          </p:nvSpPr>
          <p:spPr>
            <a:xfrm>
              <a:off x="-972616" y="5157192"/>
              <a:ext cx="7056784" cy="1512168"/>
            </a:xfrm>
            <a:prstGeom prst="roundRect">
              <a:avLst>
                <a:gd name="adj" fmla="val 50000"/>
              </a:avLst>
            </a:prstGeom>
            <a:blipFill rotWithShape="1">
              <a:blip r:embed="rId3" cstate="print"/>
              <a:tile tx="0" ty="0" sx="100000" sy="100000" flip="none" algn="tl"/>
            </a:blipFill>
            <a:ln w="57150" cmpd="sng"/>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16" name="Text Box 7"/>
            <p:cNvSpPr txBox="1">
              <a:spLocks noChangeArrowheads="1"/>
            </p:cNvSpPr>
            <p:nvPr/>
          </p:nvSpPr>
          <p:spPr bwMode="auto">
            <a:xfrm>
              <a:off x="2339752" y="5558926"/>
              <a:ext cx="3744416" cy="9664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20000"/>
                </a:lnSpc>
                <a:defRPr/>
              </a:pPr>
              <a:r>
                <a:rPr lang="ja-JP" altLang="en-US" sz="2400" dirty="0">
                  <a:latin typeface="ＭＳ Ｐゴシック"/>
                  <a:ea typeface="ＭＳ Ｐゴシック"/>
                  <a:cs typeface="ＭＳ Ｐゴシック"/>
                </a:rPr>
                <a:t>山田</a:t>
              </a:r>
              <a:r>
                <a:rPr lang="en-US" altLang="ja-JP" sz="2400" dirty="0">
                  <a:latin typeface="ＭＳ Ｐゴシック"/>
                  <a:ea typeface="ＭＳ Ｐゴシック"/>
                  <a:cs typeface="ＭＳ Ｐゴシック"/>
                </a:rPr>
                <a:t>GM</a:t>
              </a:r>
              <a:r>
                <a:rPr lang="ja-JP" altLang="en-US" sz="2400" dirty="0">
                  <a:latin typeface="ＭＳ Ｐゴシック"/>
                  <a:ea typeface="ＭＳ Ｐゴシック"/>
                  <a:cs typeface="ＭＳ Ｐゴシック"/>
                </a:rPr>
                <a:t>のこの疑問。</a:t>
              </a:r>
              <a:endParaRPr lang="en-US" altLang="ja-JP" sz="2400" dirty="0">
                <a:latin typeface="ＭＳ Ｐゴシック"/>
                <a:ea typeface="ＭＳ Ｐゴシック"/>
                <a:cs typeface="ＭＳ Ｐゴシック"/>
              </a:endParaRPr>
            </a:p>
            <a:p>
              <a:pPr>
                <a:lnSpc>
                  <a:spcPct val="120000"/>
                </a:lnSpc>
                <a:defRPr/>
              </a:pPr>
              <a:r>
                <a:rPr lang="ja-JP" altLang="en-US" sz="2400" dirty="0">
                  <a:latin typeface="ＭＳ Ｐゴシック"/>
                  <a:ea typeface="ＭＳ Ｐゴシック"/>
                  <a:cs typeface="ＭＳ Ｐゴシック"/>
                </a:rPr>
                <a:t>皆さんはどう思いますか。</a:t>
              </a:r>
              <a:endParaRPr lang="en-US" altLang="ja-JP" sz="2400" dirty="0">
                <a:latin typeface="ＭＳ Ｐゴシック"/>
                <a:ea typeface="ＭＳ Ｐゴシック"/>
                <a:cs typeface="ＭＳ Ｐゴシック"/>
              </a:endParaRPr>
            </a:p>
          </p:txBody>
        </p:sp>
        <p:sp>
          <p:nvSpPr>
            <p:cNvPr id="17" name="テキスト ボックス 16"/>
            <p:cNvSpPr txBox="1"/>
            <p:nvPr/>
          </p:nvSpPr>
          <p:spPr>
            <a:xfrm>
              <a:off x="2330870" y="5157192"/>
              <a:ext cx="2182709" cy="523220"/>
            </a:xfrm>
            <a:prstGeom prst="rect">
              <a:avLst/>
            </a:prstGeom>
            <a:noFill/>
          </p:spPr>
          <p:txBody>
            <a:bodyPr wrap="none" rtlCol="0">
              <a:spAutoFit/>
            </a:bodyPr>
            <a:lstStyle/>
            <a:p>
              <a:r>
                <a:rPr kumimoji="1" lang="en-US" altLang="ja-JP" sz="2800" dirty="0" err="1">
                  <a:solidFill>
                    <a:schemeClr val="accent2"/>
                  </a:solidFill>
                </a:rPr>
                <a:t>Rino’s</a:t>
              </a:r>
              <a:r>
                <a:rPr kumimoji="1" lang="en-US" altLang="ja-JP" sz="2800" dirty="0">
                  <a:solidFill>
                    <a:schemeClr val="accent2"/>
                  </a:solidFill>
                </a:rPr>
                <a:t> Check !!</a:t>
              </a:r>
              <a:endParaRPr kumimoji="1" lang="ja-JP" altLang="en-US" sz="2800" dirty="0">
                <a:solidFill>
                  <a:schemeClr val="accent2"/>
                </a:solidFill>
              </a:endParaRPr>
            </a:p>
          </p:txBody>
        </p:sp>
      </p:grpSp>
      <p:pic>
        <p:nvPicPr>
          <p:cNvPr id="18" name="図 17" descr="Rino Check 左.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4149080"/>
            <a:ext cx="2808312" cy="2983832"/>
          </a:xfrm>
          <a:prstGeom prst="rect">
            <a:avLst/>
          </a:prstGeom>
          <a:effectLst>
            <a:outerShdw blurRad="50800" dist="38100" dir="8100000" algn="tr" rotWithShape="0">
              <a:prstClr val="black">
                <a:alpha val="34000"/>
              </a:prstClr>
            </a:outerShdw>
          </a:effectLst>
        </p:spPr>
      </p:pic>
    </p:spTree>
    <p:extLst>
      <p:ext uri="{BB962C8B-B14F-4D97-AF65-F5344CB8AC3E}">
        <p14:creationId xmlns:p14="http://schemas.microsoft.com/office/powerpoint/2010/main" val="841598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3717032"/>
            <a:ext cx="1979712" cy="3168352"/>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タイトル 2"/>
          <p:cNvSpPr>
            <a:spLocks noGrp="1"/>
          </p:cNvSpPr>
          <p:nvPr>
            <p:ph type="title"/>
          </p:nvPr>
        </p:nvSpPr>
        <p:spPr/>
        <p:txBody>
          <a:bodyPr>
            <a:normAutofit/>
          </a:bodyPr>
          <a:lstStyle/>
          <a:p>
            <a:r>
              <a:rPr kumimoji="1" lang="ja-JP" altLang="en-US" dirty="0"/>
              <a:t>チェック</a:t>
            </a:r>
            <a:r>
              <a:rPr kumimoji="1" lang="en-US" altLang="ja-JP" dirty="0"/>
              <a:t>4</a:t>
            </a:r>
            <a:r>
              <a:rPr lang="ja-JP" altLang="en-US" dirty="0"/>
              <a:t>：部下の様子が心配だ</a:t>
            </a:r>
            <a:endParaRPr kumimoji="1" lang="ja-JP" altLang="en-US" dirty="0"/>
          </a:p>
        </p:txBody>
      </p:sp>
      <p:sp>
        <p:nvSpPr>
          <p:cNvPr id="9" name="Text Box 4"/>
          <p:cNvSpPr txBox="1">
            <a:spLocks noChangeArrowheads="1"/>
          </p:cNvSpPr>
          <p:nvPr/>
        </p:nvSpPr>
        <p:spPr bwMode="auto">
          <a:xfrm>
            <a:off x="2987824" y="1556792"/>
            <a:ext cx="5904656" cy="1200328"/>
          </a:xfrm>
          <a:prstGeom prst="rect">
            <a:avLst/>
          </a:prstGeom>
          <a:solidFill>
            <a:schemeClr val="bg1"/>
          </a:solidFill>
          <a:ln>
            <a:noFill/>
          </a:ln>
          <a:effectLst/>
        </p:spPr>
        <p:txBody>
          <a:bodyPr wrap="square">
            <a:spAutoFit/>
          </a:bodyPr>
          <a:lstStyle/>
          <a:p>
            <a:pPr>
              <a:defRPr/>
            </a:pPr>
            <a:r>
              <a:rPr lang="ja-JP" altLang="en-US" sz="2400" dirty="0">
                <a:latin typeface="ＭＳ Ｐゴシック"/>
                <a:ea typeface="ＭＳ Ｐゴシック"/>
                <a:cs typeface="ＭＳ Ｐゴシック"/>
              </a:rPr>
              <a:t>部下の木下さんの話を聴いたところ、不眠の訴えがあり、仕事もつらそうです。どのような対応が望ましいでしょうか。</a:t>
            </a:r>
          </a:p>
        </p:txBody>
      </p:sp>
      <p:graphicFrame>
        <p:nvGraphicFramePr>
          <p:cNvPr id="10" name="図表 9"/>
          <p:cNvGraphicFramePr/>
          <p:nvPr>
            <p:extLst>
              <p:ext uri="{D42A27DB-BD31-4B8C-83A1-F6EECF244321}">
                <p14:modId xmlns:p14="http://schemas.microsoft.com/office/powerpoint/2010/main" val="392618860"/>
              </p:ext>
            </p:extLst>
          </p:nvPr>
        </p:nvGraphicFramePr>
        <p:xfrm>
          <a:off x="2987824" y="2852936"/>
          <a:ext cx="601317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図 1" descr="チェック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20" y="1556792"/>
            <a:ext cx="3024336" cy="6940850"/>
          </a:xfrm>
          <a:prstGeom prst="rect">
            <a:avLst/>
          </a:prstGeom>
        </p:spPr>
      </p:pic>
    </p:spTree>
    <p:extLst>
      <p:ext uri="{BB962C8B-B14F-4D97-AF65-F5344CB8AC3E}">
        <p14:creationId xmlns:p14="http://schemas.microsoft.com/office/powerpoint/2010/main" val="4099208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467544" y="3356992"/>
            <a:ext cx="5832648" cy="3168352"/>
          </a:xfrm>
          <a:prstGeom prst="roundRect">
            <a:avLst/>
          </a:prstGeom>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正方形/長方形 11"/>
          <p:cNvSpPr/>
          <p:nvPr/>
        </p:nvSpPr>
        <p:spPr>
          <a:xfrm>
            <a:off x="7596336" y="2996952"/>
            <a:ext cx="1547664" cy="3861048"/>
          </a:xfrm>
          <a:prstGeom prst="rect">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チェック</a:t>
            </a:r>
            <a:r>
              <a:rPr lang="en-US" altLang="ja-JP" dirty="0"/>
              <a:t>4</a:t>
            </a:r>
            <a:r>
              <a:rPr lang="ja-JP" altLang="en-US" dirty="0"/>
              <a:t>：正解は「</a:t>
            </a:r>
            <a:r>
              <a:rPr lang="en-US" altLang="ja-JP" dirty="0"/>
              <a:t>A</a:t>
            </a:r>
            <a:r>
              <a:rPr lang="ja-JP" altLang="en-US" dirty="0"/>
              <a:t>」</a:t>
            </a:r>
          </a:p>
        </p:txBody>
      </p:sp>
      <p:sp>
        <p:nvSpPr>
          <p:cNvPr id="5" name="コンテンツ プレースホルダ 2"/>
          <p:cNvSpPr txBox="1">
            <a:spLocks/>
          </p:cNvSpPr>
          <p:nvPr/>
        </p:nvSpPr>
        <p:spPr>
          <a:xfrm>
            <a:off x="755576" y="3501008"/>
            <a:ext cx="5328592" cy="2808312"/>
          </a:xfrm>
          <a:prstGeom prst="rect">
            <a:avLst/>
          </a:prstGeom>
        </p:spPr>
        <p:txBody>
          <a:bodyPr vert="horz">
            <a:noAutofit/>
          </a:bodyPr>
          <a:lstStyle/>
          <a:p>
            <a:pPr>
              <a:lnSpc>
                <a:spcPct val="120000"/>
              </a:lnSpc>
              <a:spcAft>
                <a:spcPts val="600"/>
              </a:spcAft>
              <a:buClr>
                <a:srgbClr val="DD8047"/>
              </a:buClr>
              <a:buSzPct val="60000"/>
              <a:defRPr/>
            </a:pPr>
            <a:r>
              <a:rPr lang="ja-JP" altLang="en-US" sz="2400" dirty="0">
                <a:solidFill>
                  <a:prstClr val="black"/>
                </a:solidFill>
                <a:latin typeface="ＭＳ Ｐゴシック"/>
                <a:ea typeface="ＭＳ Ｐゴシック"/>
                <a:cs typeface="ＭＳ Ｐゴシック"/>
              </a:rPr>
              <a:t>社員の健康上の問題に対して、会社は専門家の意見を聞いた上で就業上の措置を行う義務があります。</a:t>
            </a:r>
            <a:endParaRPr lang="en-US" altLang="ja-JP" sz="2400" dirty="0">
              <a:solidFill>
                <a:prstClr val="black"/>
              </a:solidFill>
              <a:latin typeface="ＭＳ Ｐゴシック"/>
              <a:ea typeface="ＭＳ Ｐゴシック"/>
              <a:cs typeface="ＭＳ Ｐゴシック"/>
            </a:endParaRPr>
          </a:p>
          <a:p>
            <a:pPr>
              <a:lnSpc>
                <a:spcPct val="120000"/>
              </a:lnSpc>
              <a:spcAft>
                <a:spcPts val="600"/>
              </a:spcAft>
              <a:buClr>
                <a:srgbClr val="DD8047"/>
              </a:buClr>
              <a:buSzPct val="60000"/>
              <a:defRPr/>
            </a:pPr>
            <a:r>
              <a:rPr lang="ja-JP" altLang="en-US" sz="2400" dirty="0">
                <a:solidFill>
                  <a:prstClr val="black"/>
                </a:solidFill>
                <a:latin typeface="ＭＳ Ｐゴシック"/>
                <a:ea typeface="ＭＳ Ｐゴシック"/>
                <a:cs typeface="ＭＳ Ｐゴシック"/>
              </a:rPr>
              <a:t>部下の健康問題に関しては、すみやかに健康管理室や人事担当者に相談しましょう。</a:t>
            </a:r>
            <a:endParaRPr lang="ja-JP" altLang="ja-JP" sz="2400" dirty="0">
              <a:solidFill>
                <a:prstClr val="black"/>
              </a:solidFill>
              <a:latin typeface="ＭＳ Ｐゴシック"/>
              <a:ea typeface="ＭＳ Ｐゴシック"/>
              <a:cs typeface="ＭＳ Ｐゴシック"/>
            </a:endParaRPr>
          </a:p>
        </p:txBody>
      </p:sp>
      <p:graphicFrame>
        <p:nvGraphicFramePr>
          <p:cNvPr id="8" name="図表 7"/>
          <p:cNvGraphicFramePr/>
          <p:nvPr>
            <p:extLst>
              <p:ext uri="{D42A27DB-BD31-4B8C-83A1-F6EECF244321}">
                <p14:modId xmlns:p14="http://schemas.microsoft.com/office/powerpoint/2010/main" val="3189102460"/>
              </p:ext>
            </p:extLst>
          </p:nvPr>
        </p:nvGraphicFramePr>
        <p:xfrm>
          <a:off x="323528" y="1700808"/>
          <a:ext cx="597666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図 2" descr="正解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2088" y="836712"/>
            <a:ext cx="3331912" cy="7938279"/>
          </a:xfrm>
          <a:prstGeom prst="rect">
            <a:avLst/>
          </a:prstGeom>
        </p:spPr>
      </p:pic>
    </p:spTree>
    <p:extLst>
      <p:ext uri="{BB962C8B-B14F-4D97-AF65-F5344CB8AC3E}">
        <p14:creationId xmlns:p14="http://schemas.microsoft.com/office/powerpoint/2010/main" val="2441300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67544" y="1988840"/>
            <a:ext cx="8208912" cy="4320480"/>
          </a:xfrm>
          <a:prstGeom prst="roundRect">
            <a:avLst>
              <a:gd name="adj" fmla="val 13573"/>
            </a:avLst>
          </a:prstGeom>
          <a:ln w="57150" cmpd="sng"/>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a:defRPr/>
            </a:pPr>
            <a:r>
              <a:rPr lang="ja-JP" altLang="en-US" dirty="0">
                <a:latin typeface="+mj-ea"/>
                <a:cs typeface="ＭＳ Ｐゴシック" charset="0"/>
              </a:rPr>
              <a:t>まとめ</a:t>
            </a:r>
            <a:r>
              <a:rPr lang="en-US" altLang="ja-JP" dirty="0">
                <a:latin typeface="+mj-ea"/>
                <a:cs typeface="ＭＳ Ｐゴシック" charset="0"/>
              </a:rPr>
              <a:t>4</a:t>
            </a:r>
            <a:r>
              <a:rPr lang="ja-JP" altLang="en-US" dirty="0">
                <a:latin typeface="+mj-ea"/>
                <a:cs typeface="ＭＳ Ｐゴシック" charset="0"/>
              </a:rPr>
              <a:t>：健康管理室につなぐ</a:t>
            </a:r>
          </a:p>
        </p:txBody>
      </p:sp>
      <p:pic>
        <p:nvPicPr>
          <p:cNvPr id="9" name="図 8" descr="こうしたストレスがありそうです.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124744"/>
            <a:ext cx="2868930" cy="6858000"/>
          </a:xfrm>
          <a:prstGeom prst="rect">
            <a:avLst/>
          </a:prstGeom>
        </p:spPr>
      </p:pic>
      <p:sp>
        <p:nvSpPr>
          <p:cNvPr id="4" name="テキスト ボックス 3"/>
          <p:cNvSpPr txBox="1"/>
          <p:nvPr/>
        </p:nvSpPr>
        <p:spPr>
          <a:xfrm>
            <a:off x="10291296" y="1243933"/>
            <a:ext cx="184666" cy="369332"/>
          </a:xfrm>
          <a:prstGeom prst="rect">
            <a:avLst/>
          </a:prstGeom>
          <a:noFill/>
        </p:spPr>
        <p:txBody>
          <a:bodyPr wrap="none" rtlCol="0">
            <a:spAutoFit/>
          </a:bodyPr>
          <a:lstStyle/>
          <a:p>
            <a:endParaRPr kumimoji="1" lang="ja-JP" altLang="en-US" dirty="0"/>
          </a:p>
        </p:txBody>
      </p:sp>
      <p:sp>
        <p:nvSpPr>
          <p:cNvPr id="7" name="テキスト ボックス 6"/>
          <p:cNvSpPr txBox="1"/>
          <p:nvPr/>
        </p:nvSpPr>
        <p:spPr>
          <a:xfrm>
            <a:off x="971600" y="2492896"/>
            <a:ext cx="5112567" cy="3271665"/>
          </a:xfrm>
          <a:prstGeom prst="rect">
            <a:avLst/>
          </a:prstGeom>
          <a:noFill/>
        </p:spPr>
        <p:txBody>
          <a:bodyPr wrap="square" rtlCol="0">
            <a:spAutoFit/>
          </a:bodyPr>
          <a:lstStyle/>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部下の話をきいたとき、背景に健康問題がありそうだと思ったときは、産業医などに相談するよう勧めてください。</a:t>
            </a:r>
            <a:endParaRPr lang="en-US" altLang="ja-JP" sz="2400" dirty="0">
              <a:latin typeface="ＭＳ Ｐゴシック"/>
              <a:ea typeface="ＭＳ Ｐゴシック"/>
              <a:cs typeface="ＭＳ Ｐゴシック"/>
            </a:endParaRPr>
          </a:p>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健康問題があるかどうか自分には判断できない、と思ったときも同様です。</a:t>
            </a:r>
            <a:endParaRPr lang="en-US" altLang="ja-JP" sz="2400" dirty="0">
              <a:latin typeface="ＭＳ Ｐゴシック"/>
              <a:ea typeface="ＭＳ Ｐゴシック"/>
              <a:cs typeface="ＭＳ Ｐゴシック"/>
            </a:endParaRPr>
          </a:p>
        </p:txBody>
      </p:sp>
    </p:spTree>
    <p:extLst>
      <p:ext uri="{BB962C8B-B14F-4D97-AF65-F5344CB8AC3E}">
        <p14:creationId xmlns:p14="http://schemas.microsoft.com/office/powerpoint/2010/main" val="732062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DCIM\101_PANA\P1010133.JPG"/>
          <p:cNvPicPr>
            <a:picLocks noChangeAspect="1" noChangeArrowheads="1"/>
          </p:cNvPicPr>
          <p:nvPr/>
        </p:nvPicPr>
        <p:blipFill rotWithShape="1">
          <a:blip r:embed="rId2" cstate="email">
            <a:alphaModFix/>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1282" t="16240" r="1535" b="8639"/>
          <a:stretch/>
        </p:blipFill>
        <p:spPr bwMode="auto">
          <a:xfrm>
            <a:off x="1" y="1556791"/>
            <a:ext cx="9144000" cy="5301209"/>
          </a:xfrm>
          <a:prstGeom prst="rect">
            <a:avLst/>
          </a:prstGeom>
          <a:noFill/>
        </p:spPr>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a:defRPr/>
            </a:pPr>
            <a:r>
              <a:rPr lang="ja-JP" altLang="en-US" dirty="0">
                <a:latin typeface="+mj-ea"/>
                <a:cs typeface="ＭＳ Ｐゴシック" charset="0"/>
              </a:rPr>
              <a:t>健康管理室につなぐ</a:t>
            </a:r>
          </a:p>
        </p:txBody>
      </p:sp>
      <p:sp>
        <p:nvSpPr>
          <p:cNvPr id="4" name="テキスト ボックス 3"/>
          <p:cNvSpPr txBox="1"/>
          <p:nvPr/>
        </p:nvSpPr>
        <p:spPr>
          <a:xfrm>
            <a:off x="10291296" y="1243933"/>
            <a:ext cx="184666" cy="369332"/>
          </a:xfrm>
          <a:prstGeom prst="rect">
            <a:avLst/>
          </a:prstGeom>
          <a:noFill/>
        </p:spPr>
        <p:txBody>
          <a:bodyPr wrap="none" rtlCol="0">
            <a:spAutoFit/>
          </a:bodyPr>
          <a:lstStyle/>
          <a:p>
            <a:endParaRPr kumimoji="1" lang="ja-JP" altLang="en-US"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420888"/>
            <a:ext cx="1872208" cy="2134316"/>
          </a:xfrm>
          <a:prstGeom prst="rect">
            <a:avLst/>
          </a:prstGeom>
        </p:spPr>
        <p:style>
          <a:lnRef idx="3">
            <a:schemeClr val="lt1"/>
          </a:lnRef>
          <a:fillRef idx="1">
            <a:schemeClr val="accent1"/>
          </a:fillRef>
          <a:effectRef idx="1">
            <a:schemeClr val="accent1"/>
          </a:effectRef>
          <a:fontRef idx="minor">
            <a:schemeClr val="lt1"/>
          </a:fontRef>
        </p:style>
      </p:pic>
      <p:sp>
        <p:nvSpPr>
          <p:cNvPr id="15" name="AutoShape 6"/>
          <p:cNvSpPr>
            <a:spLocks noChangeArrowheads="1"/>
          </p:cNvSpPr>
          <p:nvPr/>
        </p:nvSpPr>
        <p:spPr bwMode="auto">
          <a:xfrm>
            <a:off x="2699792" y="1628800"/>
            <a:ext cx="6048672" cy="2376264"/>
          </a:xfrm>
          <a:prstGeom prst="wedgeRoundRectCallout">
            <a:avLst>
              <a:gd name="adj1" fmla="val -59838"/>
              <a:gd name="adj2" fmla="val 30999"/>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spcAft>
                <a:spcPts val="1200"/>
              </a:spcAft>
              <a:defRPr/>
            </a:pPr>
            <a:r>
              <a:rPr lang="ja-JP" altLang="en-US" dirty="0">
                <a:latin typeface="ＭＳ Ｐゴシック"/>
                <a:ea typeface="ＭＳ Ｐゴシック"/>
                <a:cs typeface="ＭＳ Ｐゴシック"/>
              </a:rPr>
              <a:t>そうか、なかなか寝付けない上に、途中で何度も目がさめてしまって寝られないんだね。寝不足のまま会社に来るのはしんどそうだし、仕事に影響が出ているのは心配だ。</a:t>
            </a:r>
            <a:endParaRPr lang="en-US" altLang="ja-JP" dirty="0">
              <a:latin typeface="ＭＳ Ｐゴシック"/>
              <a:ea typeface="ＭＳ Ｐゴシック"/>
              <a:cs typeface="ＭＳ Ｐゴシック"/>
            </a:endParaRPr>
          </a:p>
          <a:p>
            <a:pPr>
              <a:lnSpc>
                <a:spcPct val="120000"/>
              </a:lnSpc>
              <a:spcAft>
                <a:spcPts val="1200"/>
              </a:spcAft>
              <a:defRPr/>
            </a:pPr>
            <a:r>
              <a:rPr lang="ja-JP" altLang="en-US" dirty="0">
                <a:latin typeface="ＭＳ Ｐゴシック"/>
                <a:ea typeface="ＭＳ Ｐゴシック"/>
                <a:cs typeface="ＭＳ Ｐゴシック"/>
              </a:rPr>
              <a:t>どうだろう、健康管理室に相談してみないか。産業医やカウンセラーの先生方が、きっと力になってくれるよ。</a:t>
            </a:r>
          </a:p>
        </p:txBody>
      </p:sp>
      <p:sp>
        <p:nvSpPr>
          <p:cNvPr id="16" name="AutoShape 4"/>
          <p:cNvSpPr>
            <a:spLocks noChangeArrowheads="1"/>
          </p:cNvSpPr>
          <p:nvPr/>
        </p:nvSpPr>
        <p:spPr bwMode="auto">
          <a:xfrm>
            <a:off x="2483768" y="4653136"/>
            <a:ext cx="3744416" cy="1296144"/>
          </a:xfrm>
          <a:prstGeom prst="wedgeRoundRectCallout">
            <a:avLst>
              <a:gd name="adj1" fmla="val 61330"/>
              <a:gd name="adj2" fmla="val 15233"/>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nSpc>
                <a:spcPct val="120000"/>
              </a:lnSpc>
              <a:defRPr/>
            </a:pPr>
            <a:r>
              <a:rPr lang="ja-JP" altLang="en-US" sz="2000" dirty="0">
                <a:latin typeface="ＭＳ Ｐゴシック"/>
                <a:ea typeface="ＭＳ Ｐゴシック"/>
                <a:cs typeface="ＭＳ Ｐゴシック"/>
              </a:rPr>
              <a:t>えっ、産業医やカウンセラーに</a:t>
            </a:r>
            <a:br>
              <a:rPr lang="en-US" altLang="ja-JP" sz="2000" dirty="0">
                <a:latin typeface="ＭＳ Ｐゴシック"/>
                <a:ea typeface="ＭＳ Ｐゴシック"/>
                <a:cs typeface="ＭＳ Ｐゴシック"/>
              </a:rPr>
            </a:br>
            <a:r>
              <a:rPr lang="ja-JP" altLang="en-US" sz="2000" dirty="0">
                <a:latin typeface="ＭＳ Ｐゴシック"/>
                <a:ea typeface="ＭＳ Ｐゴシック"/>
                <a:cs typeface="ＭＳ Ｐゴシック"/>
              </a:rPr>
              <a:t>相談</a:t>
            </a:r>
            <a:r>
              <a:rPr lang="en-US" altLang="ja-JP" sz="2000" dirty="0">
                <a:latin typeface="ＭＳ Ｐゴシック"/>
                <a:ea typeface="ＭＳ Ｐゴシック"/>
                <a:cs typeface="ＭＳ Ｐゴシック"/>
              </a:rPr>
              <a:t>……</a:t>
            </a:r>
            <a:r>
              <a:rPr lang="ja-JP" altLang="en-US" sz="2000" dirty="0">
                <a:latin typeface="ＭＳ Ｐゴシック"/>
                <a:ea typeface="ＭＳ Ｐゴシック"/>
                <a:cs typeface="ＭＳ Ｐゴシック"/>
              </a:rPr>
              <a:t>ですか</a:t>
            </a:r>
            <a:r>
              <a:rPr lang="en-US" altLang="ja-JP" sz="2000" dirty="0">
                <a:latin typeface="ＭＳ Ｐゴシック"/>
                <a:ea typeface="ＭＳ Ｐゴシック"/>
                <a:cs typeface="ＭＳ Ｐゴシック"/>
              </a:rPr>
              <a:t>……</a:t>
            </a:r>
            <a:r>
              <a:rPr lang="ja-JP" altLang="en-US" sz="2000" dirty="0">
                <a:latin typeface="ＭＳ Ｐゴシック"/>
                <a:ea typeface="ＭＳ Ｐゴシック"/>
                <a:cs typeface="ＭＳ Ｐゴシック"/>
              </a:rPr>
              <a:t>？</a:t>
            </a:r>
            <a:endParaRPr lang="en-US" altLang="ja-JP" sz="2000" dirty="0">
              <a:latin typeface="ＭＳ Ｐゴシック"/>
              <a:ea typeface="ＭＳ Ｐゴシック"/>
              <a:cs typeface="ＭＳ Ｐゴシック"/>
            </a:endParaRPr>
          </a:p>
        </p:txBody>
      </p:sp>
      <p:sp>
        <p:nvSpPr>
          <p:cNvPr id="10" name="正方形/長方形 9"/>
          <p:cNvSpPr/>
          <p:nvPr/>
        </p:nvSpPr>
        <p:spPr>
          <a:xfrm>
            <a:off x="7452320" y="4509120"/>
            <a:ext cx="1691680" cy="2348880"/>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5" name="図 4" descr="部下表情大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6395" y="3427978"/>
            <a:ext cx="2987824" cy="34300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2751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DCIM\101_PANA\P1010133.JPG"/>
          <p:cNvPicPr>
            <a:picLocks noChangeAspect="1" noChangeArrowheads="1"/>
          </p:cNvPicPr>
          <p:nvPr/>
        </p:nvPicPr>
        <p:blipFill rotWithShape="1">
          <a:blip r:embed="rId2" cstate="email">
            <a:alphaModFix/>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1282" t="16240" r="1535" b="8639"/>
          <a:stretch/>
        </p:blipFill>
        <p:spPr bwMode="auto">
          <a:xfrm>
            <a:off x="1" y="1556791"/>
            <a:ext cx="9144000" cy="5301209"/>
          </a:xfrm>
          <a:prstGeom prst="rect">
            <a:avLst/>
          </a:prstGeom>
          <a:noFill/>
        </p:spPr>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a:defRPr/>
            </a:pPr>
            <a:r>
              <a:rPr lang="ja-JP" altLang="en-US" dirty="0">
                <a:latin typeface="+mj-ea"/>
                <a:cs typeface="ＭＳ Ｐゴシック" charset="0"/>
              </a:rPr>
              <a:t>木下さんの意外な反応</a:t>
            </a:r>
          </a:p>
        </p:txBody>
      </p:sp>
      <p:sp>
        <p:nvSpPr>
          <p:cNvPr id="4" name="テキスト ボックス 3"/>
          <p:cNvSpPr txBox="1"/>
          <p:nvPr/>
        </p:nvSpPr>
        <p:spPr>
          <a:xfrm>
            <a:off x="10291296" y="1243933"/>
            <a:ext cx="184666" cy="369332"/>
          </a:xfrm>
          <a:prstGeom prst="rect">
            <a:avLst/>
          </a:prstGeom>
          <a:noFill/>
        </p:spPr>
        <p:txBody>
          <a:bodyPr wrap="none" rtlCol="0">
            <a:spAutoFit/>
          </a:bodyPr>
          <a:lstStyle/>
          <a:p>
            <a:endParaRPr kumimoji="1" lang="ja-JP" altLang="en-US" dirty="0"/>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2348880"/>
            <a:ext cx="1796730" cy="2048272"/>
          </a:xfrm>
          <a:prstGeom prst="rect">
            <a:avLst/>
          </a:prstGeom>
        </p:spPr>
        <p:style>
          <a:lnRef idx="3">
            <a:schemeClr val="lt1"/>
          </a:lnRef>
          <a:fillRef idx="1">
            <a:schemeClr val="accent3"/>
          </a:fillRef>
          <a:effectRef idx="1">
            <a:schemeClr val="accent3"/>
          </a:effectRef>
          <a:fontRef idx="minor">
            <a:schemeClr val="lt1"/>
          </a:fontRef>
        </p:style>
      </p:pic>
      <p:sp>
        <p:nvSpPr>
          <p:cNvPr id="16" name="AutoShape 4"/>
          <p:cNvSpPr>
            <a:spLocks noChangeArrowheads="1"/>
          </p:cNvSpPr>
          <p:nvPr/>
        </p:nvSpPr>
        <p:spPr bwMode="auto">
          <a:xfrm>
            <a:off x="683568" y="1700808"/>
            <a:ext cx="5760640" cy="2880320"/>
          </a:xfrm>
          <a:prstGeom prst="wedgeRoundRectCallout">
            <a:avLst>
              <a:gd name="adj1" fmla="val 61312"/>
              <a:gd name="adj2" fmla="val 10652"/>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nSpc>
                <a:spcPct val="120000"/>
              </a:lnSpc>
              <a:spcAft>
                <a:spcPts val="1200"/>
              </a:spcAft>
              <a:defRPr/>
            </a:pPr>
            <a:r>
              <a:rPr lang="ja-JP" altLang="en-US" dirty="0">
                <a:latin typeface="ＭＳ Ｐゴシック"/>
                <a:ea typeface="ＭＳ Ｐゴシック"/>
                <a:cs typeface="ＭＳ Ｐゴシック"/>
              </a:rPr>
              <a:t>ご心配をおかけして本当にすみません。でも、私の能力と努力が足りないんです。産業医の先生にみていただいても、どうしようもありません。病院にかかるようなことになったり、仕事を外されたりしたくはないんです。</a:t>
            </a:r>
            <a:endParaRPr lang="en-US" altLang="ja-JP" dirty="0">
              <a:latin typeface="ＭＳ Ｐゴシック"/>
              <a:ea typeface="ＭＳ Ｐゴシック"/>
              <a:cs typeface="ＭＳ Ｐゴシック"/>
            </a:endParaRPr>
          </a:p>
          <a:p>
            <a:pPr>
              <a:lnSpc>
                <a:spcPct val="120000"/>
              </a:lnSpc>
              <a:spcAft>
                <a:spcPts val="1200"/>
              </a:spcAft>
              <a:defRPr/>
            </a:pPr>
            <a:r>
              <a:rPr lang="ja-JP" altLang="en-US" dirty="0">
                <a:latin typeface="ＭＳ Ｐゴシック"/>
                <a:ea typeface="ＭＳ Ｐゴシック"/>
                <a:cs typeface="ＭＳ Ｐゴシック"/>
              </a:rPr>
              <a:t>自分のことは自分でなんとかしますから、ご心配なさらないでください</a:t>
            </a: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a:t>
            </a:r>
            <a:endParaRPr lang="en-US" altLang="ja-JP" dirty="0">
              <a:latin typeface="ＭＳ Ｐゴシック"/>
              <a:ea typeface="ＭＳ Ｐゴシック"/>
              <a:cs typeface="ＭＳ Ｐゴシック"/>
            </a:endParaRPr>
          </a:p>
          <a:p>
            <a:pPr>
              <a:lnSpc>
                <a:spcPct val="120000"/>
              </a:lnSpc>
              <a:spcAft>
                <a:spcPts val="1200"/>
              </a:spcAft>
              <a:defRPr/>
            </a:pPr>
            <a:r>
              <a:rPr lang="ja-JP" altLang="en-US" dirty="0">
                <a:latin typeface="ＭＳ Ｐゴシック"/>
                <a:ea typeface="ＭＳ Ｐゴシック"/>
                <a:cs typeface="ＭＳ Ｐゴシック"/>
              </a:rPr>
              <a:t>本当に、ご迷惑をおかけしてすみません。</a:t>
            </a:r>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797152"/>
            <a:ext cx="1656184" cy="1891695"/>
          </a:xfrm>
          <a:prstGeom prst="rect">
            <a:avLst/>
          </a:prstGeom>
        </p:spPr>
        <p:style>
          <a:lnRef idx="3">
            <a:schemeClr val="lt1"/>
          </a:lnRef>
          <a:fillRef idx="1">
            <a:schemeClr val="accent1"/>
          </a:fillRef>
          <a:effectRef idx="1">
            <a:schemeClr val="accent1"/>
          </a:effectRef>
          <a:fontRef idx="minor">
            <a:schemeClr val="lt1"/>
          </a:fontRef>
        </p:style>
      </p:pic>
      <p:sp>
        <p:nvSpPr>
          <p:cNvPr id="19" name="AutoShape 6"/>
          <p:cNvSpPr>
            <a:spLocks noChangeArrowheads="1"/>
          </p:cNvSpPr>
          <p:nvPr/>
        </p:nvSpPr>
        <p:spPr bwMode="auto">
          <a:xfrm>
            <a:off x="2915816" y="5013176"/>
            <a:ext cx="4248472" cy="1440160"/>
          </a:xfrm>
          <a:prstGeom prst="wedgeRoundRectCallout">
            <a:avLst>
              <a:gd name="adj1" fmla="val -65727"/>
              <a:gd name="adj2" fmla="val 24923"/>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dirty="0">
                <a:latin typeface="ＭＳ Ｐゴシック"/>
                <a:ea typeface="ＭＳ Ｐゴシック"/>
                <a:cs typeface="ＭＳ Ｐゴシック"/>
              </a:rPr>
              <a:t>そ、そうか</a:t>
            </a: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そこまで言うなら</a:t>
            </a: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a:t>
            </a:r>
            <a:endParaRPr lang="en-US" altLang="ja-JP" dirty="0">
              <a:latin typeface="ＭＳ Ｐゴシック"/>
              <a:ea typeface="ＭＳ Ｐゴシック"/>
              <a:cs typeface="ＭＳ Ｐゴシック"/>
            </a:endParaRPr>
          </a:p>
          <a:p>
            <a:pPr>
              <a:lnSpc>
                <a:spcPct val="120000"/>
              </a:lnSpc>
              <a:defRPr/>
            </a:pPr>
            <a:r>
              <a:rPr lang="ja-JP" altLang="en-US" dirty="0">
                <a:latin typeface="ＭＳ Ｐゴシック"/>
                <a:ea typeface="ＭＳ Ｐゴシック"/>
                <a:cs typeface="ＭＳ Ｐゴシック"/>
              </a:rPr>
              <a:t>いや</a:t>
            </a: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しかし</a:t>
            </a:r>
            <a:r>
              <a:rPr lang="en-US" altLang="ja-JP" dirty="0">
                <a:latin typeface="ＭＳ Ｐゴシック"/>
                <a:ea typeface="ＭＳ Ｐゴシック"/>
                <a:cs typeface="ＭＳ Ｐゴシック"/>
              </a:rPr>
              <a:t>……</a:t>
            </a:r>
            <a:r>
              <a:rPr lang="ja-JP" altLang="en-US" dirty="0">
                <a:latin typeface="ＭＳ Ｐゴシック"/>
                <a:ea typeface="ＭＳ Ｐゴシック"/>
                <a:cs typeface="ＭＳ Ｐゴシック"/>
              </a:rPr>
              <a:t>。</a:t>
            </a:r>
            <a:endParaRPr lang="en-US" altLang="ja-JP" dirty="0">
              <a:latin typeface="ＭＳ Ｐゴシック"/>
              <a:ea typeface="ＭＳ Ｐゴシック"/>
              <a:cs typeface="ＭＳ Ｐゴシック"/>
            </a:endParaRPr>
          </a:p>
        </p:txBody>
      </p:sp>
    </p:spTree>
    <p:extLst>
      <p:ext uri="{BB962C8B-B14F-4D97-AF65-F5344CB8AC3E}">
        <p14:creationId xmlns:p14="http://schemas.microsoft.com/office/powerpoint/2010/main" val="3834178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CIM\101_PANA\P1010133.JPG"/>
          <p:cNvPicPr>
            <a:picLocks noChangeAspect="1" noChangeArrowheads="1"/>
          </p:cNvPicPr>
          <p:nvPr/>
        </p:nvPicPr>
        <p:blipFill rotWithShape="1">
          <a:blip r:embed="rId2" cstate="email">
            <a:alphaModFix/>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Lst>
          </a:blip>
          <a:srcRect l="1282" t="16240" r="1535" b="8639"/>
          <a:stretch/>
        </p:blipFill>
        <p:spPr bwMode="auto">
          <a:xfrm>
            <a:off x="1" y="1556791"/>
            <a:ext cx="9144000" cy="5301209"/>
          </a:xfrm>
          <a:prstGeom prst="rect">
            <a:avLst/>
          </a:prstGeom>
          <a:noFill/>
        </p:spPr>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a:defRPr/>
            </a:pPr>
            <a:r>
              <a:rPr lang="ja-JP" altLang="en-US" dirty="0">
                <a:latin typeface="+mj-ea"/>
                <a:cs typeface="ＭＳ Ｐゴシック" charset="0"/>
              </a:rPr>
              <a:t>山田</a:t>
            </a:r>
            <a:r>
              <a:rPr lang="en-US" altLang="ja-JP" dirty="0">
                <a:latin typeface="+mj-ea"/>
                <a:cs typeface="ＭＳ Ｐゴシック" charset="0"/>
              </a:rPr>
              <a:t>GM</a:t>
            </a:r>
            <a:r>
              <a:rPr lang="ja-JP" altLang="en-US" dirty="0">
                <a:latin typeface="+mj-ea"/>
                <a:cs typeface="ＭＳ Ｐゴシック" charset="0"/>
              </a:rPr>
              <a:t>、再びピンチに！</a:t>
            </a:r>
          </a:p>
        </p:txBody>
      </p:sp>
      <p:sp>
        <p:nvSpPr>
          <p:cNvPr id="4" name="テキスト ボックス 3"/>
          <p:cNvSpPr txBox="1"/>
          <p:nvPr/>
        </p:nvSpPr>
        <p:spPr>
          <a:xfrm>
            <a:off x="10291296" y="1243933"/>
            <a:ext cx="184666" cy="369332"/>
          </a:xfrm>
          <a:prstGeom prst="rect">
            <a:avLst/>
          </a:prstGeom>
          <a:noFill/>
        </p:spPr>
        <p:txBody>
          <a:bodyPr wrap="none" rtlCol="0">
            <a:spAutoFit/>
          </a:bodyPr>
          <a:lstStyle/>
          <a:p>
            <a:endParaRPr kumimoji="1" lang="ja-JP" altLang="en-US" dirty="0"/>
          </a:p>
        </p:txBody>
      </p:sp>
      <p:pic>
        <p:nvPicPr>
          <p:cNvPr id="7" name="図 6" descr="上司_頭を抱える.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620688"/>
            <a:ext cx="4765509" cy="7824964"/>
          </a:xfrm>
          <a:prstGeom prst="rect">
            <a:avLst/>
          </a:prstGeom>
          <a:effectLst>
            <a:glow rad="63500">
              <a:schemeClr val="bg1">
                <a:lumMod val="75000"/>
                <a:alpha val="40000"/>
              </a:schemeClr>
            </a:glow>
          </a:effectLst>
        </p:spPr>
      </p:pic>
      <p:sp>
        <p:nvSpPr>
          <p:cNvPr id="9" name="テキスト ボックス 8"/>
          <p:cNvSpPr txBox="1"/>
          <p:nvPr/>
        </p:nvSpPr>
        <p:spPr>
          <a:xfrm>
            <a:off x="827584" y="4869160"/>
            <a:ext cx="7488832" cy="1506312"/>
          </a:xfrm>
          <a:prstGeom prst="rect">
            <a:avLst/>
          </a:prstGeom>
          <a:solidFill>
            <a:schemeClr val="bg1">
              <a:alpha val="91000"/>
            </a:schemeClr>
          </a:solidFill>
        </p:spPr>
        <p:txBody>
          <a:bodyPr wrap="square" lIns="144000" tIns="93600" rIns="144000" bIns="93600" rtlCol="0">
            <a:spAutoFit/>
          </a:bodyPr>
          <a:lstStyle>
            <a:defPPr>
              <a:defRPr lang="ja-JP"/>
            </a:defPPr>
            <a:lvl1pPr>
              <a:lnSpc>
                <a:spcPct val="120000"/>
              </a:lnSpc>
              <a:defRPr sz="2000">
                <a:latin typeface="ＭＳ Ｐゴシック"/>
                <a:ea typeface="ＭＳ Ｐゴシック"/>
                <a:cs typeface="ＭＳ Ｐゴシック"/>
              </a:defRPr>
            </a:lvl1pPr>
          </a:lstStyle>
          <a:p>
            <a:r>
              <a:rPr lang="ja-JP" altLang="en-US" sz="2400" dirty="0"/>
              <a:t>必死で訴える木下くんの様子に、私は何と声をかけていいのかわからなくなりました。でも、仕事や体調への影響を考えると、このまま放ってはおけません。</a:t>
            </a:r>
          </a:p>
        </p:txBody>
      </p:sp>
    </p:spTree>
    <p:extLst>
      <p:ext uri="{BB962C8B-B14F-4D97-AF65-F5344CB8AC3E}">
        <p14:creationId xmlns:p14="http://schemas.microsoft.com/office/powerpoint/2010/main" val="4000563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2664751"/>
            <a:ext cx="9144000" cy="4193249"/>
          </a:xfrm>
          <a:prstGeom prst="rect">
            <a:avLst/>
          </a:prstGeom>
        </p:spPr>
      </p:pic>
      <p:sp>
        <p:nvSpPr>
          <p:cNvPr id="6" name="正方形/長方形 5"/>
          <p:cNvSpPr/>
          <p:nvPr/>
        </p:nvSpPr>
        <p:spPr>
          <a:xfrm>
            <a:off x="0" y="5157192"/>
            <a:ext cx="7343800" cy="1700808"/>
          </a:xfrm>
          <a:prstGeom prst="rect">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正方形/長方形 2"/>
          <p:cNvSpPr/>
          <p:nvPr/>
        </p:nvSpPr>
        <p:spPr>
          <a:xfrm>
            <a:off x="5148064" y="5157192"/>
            <a:ext cx="3995936" cy="1700808"/>
          </a:xfrm>
          <a:prstGeom prst="rect">
            <a:avLst/>
          </a:prstGeom>
          <a:solidFill>
            <a:schemeClr val="accent5">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386" name="Rectangle 2"/>
          <p:cNvSpPr>
            <a:spLocks noGrp="1" noChangeArrowheads="1"/>
          </p:cNvSpPr>
          <p:nvPr>
            <p:ph type="title"/>
          </p:nvPr>
        </p:nvSpPr>
        <p:spPr>
          <a:xfrm>
            <a:off x="323528" y="476672"/>
            <a:ext cx="8496944" cy="990600"/>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ja-JP" altLang="en-US" dirty="0">
                <a:solidFill>
                  <a:srgbClr val="000000"/>
                </a:solidFill>
                <a:latin typeface="+mj-ea"/>
                <a:cs typeface="ＭＳ Ｐゴシック" charset="0"/>
              </a:rPr>
              <a:t>第</a:t>
            </a:r>
            <a:r>
              <a:rPr lang="en-US" altLang="ja-JP" dirty="0">
                <a:solidFill>
                  <a:srgbClr val="000000"/>
                </a:solidFill>
                <a:latin typeface="+mj-ea"/>
                <a:cs typeface="ＭＳ Ｐゴシック" charset="0"/>
              </a:rPr>
              <a:t>5</a:t>
            </a:r>
            <a:r>
              <a:rPr lang="ja-JP" altLang="en-US" dirty="0">
                <a:solidFill>
                  <a:srgbClr val="000000"/>
                </a:solidFill>
                <a:latin typeface="+mj-ea"/>
                <a:cs typeface="ＭＳ Ｐゴシック" charset="0"/>
              </a:rPr>
              <a:t>章：助けて！</a:t>
            </a:r>
            <a:r>
              <a:rPr lang="ja-JP" altLang="en-US" dirty="0" err="1">
                <a:solidFill>
                  <a:srgbClr val="000000"/>
                </a:solidFill>
                <a:latin typeface="+mj-ea"/>
                <a:cs typeface="ＭＳ Ｐゴシック" charset="0"/>
              </a:rPr>
              <a:t>りの</a:t>
            </a:r>
            <a:r>
              <a:rPr lang="ja-JP" altLang="en-US" dirty="0">
                <a:solidFill>
                  <a:srgbClr val="000000"/>
                </a:solidFill>
                <a:latin typeface="+mj-ea"/>
                <a:cs typeface="ＭＳ Ｐゴシック" charset="0"/>
              </a:rPr>
              <a:t>先生！</a:t>
            </a:r>
          </a:p>
        </p:txBody>
      </p:sp>
      <p:pic>
        <p:nvPicPr>
          <p:cNvPr id="4" name="図 3" descr="助けてりの先生.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556792"/>
            <a:ext cx="9036496" cy="6519186"/>
          </a:xfrm>
          <a:prstGeom prst="rect">
            <a:avLst/>
          </a:prstGeom>
        </p:spPr>
      </p:pic>
    </p:spTree>
    <p:extLst>
      <p:ext uri="{BB962C8B-B14F-4D97-AF65-F5344CB8AC3E}">
        <p14:creationId xmlns:p14="http://schemas.microsoft.com/office/powerpoint/2010/main" val="3925752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再度、健康管理室にて</a:t>
            </a:r>
          </a:p>
        </p:txBody>
      </p:sp>
      <p:pic>
        <p:nvPicPr>
          <p:cNvPr id="19464" name="Picture 8"/>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6660232" y="4293096"/>
            <a:ext cx="2076450" cy="2371725"/>
          </a:xfrm>
        </p:spPr>
        <p:style>
          <a:lnRef idx="3">
            <a:schemeClr val="lt1"/>
          </a:lnRef>
          <a:fillRef idx="1">
            <a:schemeClr val="accent1"/>
          </a:fillRef>
          <a:effectRef idx="1">
            <a:schemeClr val="accent1"/>
          </a:effectRef>
          <a:fontRef idx="minor">
            <a:schemeClr val="lt1"/>
          </a:fontRef>
        </p:style>
      </p:pic>
      <p:sp>
        <p:nvSpPr>
          <p:cNvPr id="19460" name="AutoShape 4"/>
          <p:cNvSpPr>
            <a:spLocks noChangeArrowheads="1"/>
          </p:cNvSpPr>
          <p:nvPr/>
        </p:nvSpPr>
        <p:spPr bwMode="auto">
          <a:xfrm>
            <a:off x="457200" y="4581128"/>
            <a:ext cx="5770563" cy="1872208"/>
          </a:xfrm>
          <a:prstGeom prst="wedgeRoundRectCallout">
            <a:avLst>
              <a:gd name="adj1" fmla="val 62351"/>
              <a:gd name="adj2" fmla="val 16478"/>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30000"/>
              </a:lnSpc>
              <a:defRPr/>
            </a:pPr>
            <a:r>
              <a:rPr lang="ja-JP" altLang="en-US" sz="2400" dirty="0">
                <a:latin typeface="ＭＳ Ｐゴシック"/>
                <a:ea typeface="ＭＳ Ｐゴシック"/>
                <a:cs typeface="ＭＳ Ｐゴシック"/>
              </a:rPr>
              <a:t>それが、健康管理室に相談に行くよう勧めても、本人に拒否されてしまいました。</a:t>
            </a:r>
            <a:endParaRPr lang="en-US" altLang="ja-JP" sz="2400" dirty="0">
              <a:latin typeface="ＭＳ Ｐゴシック"/>
              <a:ea typeface="ＭＳ Ｐゴシック"/>
              <a:cs typeface="ＭＳ Ｐゴシック"/>
            </a:endParaRPr>
          </a:p>
          <a:p>
            <a:pPr>
              <a:lnSpc>
                <a:spcPct val="130000"/>
              </a:lnSpc>
              <a:defRPr/>
            </a:pPr>
            <a:r>
              <a:rPr lang="ja-JP" altLang="en-US" sz="2400" dirty="0">
                <a:latin typeface="ＭＳ Ｐゴシック"/>
                <a:ea typeface="ＭＳ Ｐゴシック"/>
                <a:cs typeface="ＭＳ Ｐゴシック"/>
              </a:rPr>
              <a:t>こんな時、どうしたらいいんでしょうか。</a:t>
            </a:r>
            <a:endParaRPr lang="en-US" altLang="ja-JP" sz="2400" dirty="0">
              <a:latin typeface="ＭＳ Ｐゴシック"/>
              <a:ea typeface="ＭＳ Ｐゴシック"/>
              <a:cs typeface="ＭＳ Ｐゴシック"/>
            </a:endParaRPr>
          </a:p>
        </p:txBody>
      </p:sp>
      <p:pic>
        <p:nvPicPr>
          <p:cNvPr id="19461"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7200" y="1709919"/>
            <a:ext cx="2076450" cy="2367153"/>
          </a:xfrm>
          <a:prstGeom prst="rect">
            <a:avLst/>
          </a:prstGeom>
          <a:ln/>
        </p:spPr>
        <p:style>
          <a:lnRef idx="3">
            <a:schemeClr val="lt1"/>
          </a:lnRef>
          <a:fillRef idx="1">
            <a:schemeClr val="accent2"/>
          </a:fillRef>
          <a:effectRef idx="1">
            <a:schemeClr val="accent2"/>
          </a:effectRef>
          <a:fontRef idx="minor">
            <a:schemeClr val="lt1"/>
          </a:fontRef>
        </p:style>
      </p:pic>
      <p:sp>
        <p:nvSpPr>
          <p:cNvPr id="19462" name="AutoShape 6"/>
          <p:cNvSpPr>
            <a:spLocks noChangeArrowheads="1"/>
          </p:cNvSpPr>
          <p:nvPr/>
        </p:nvSpPr>
        <p:spPr bwMode="auto">
          <a:xfrm>
            <a:off x="2987824" y="2132856"/>
            <a:ext cx="5544616" cy="1440160"/>
          </a:xfrm>
          <a:prstGeom prst="wedgeRoundRectCallout">
            <a:avLst>
              <a:gd name="adj1" fmla="val -61694"/>
              <a:gd name="adj2" fmla="val 30684"/>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おはようございます、山田さん。</a:t>
            </a:r>
            <a:endParaRPr lang="en-US" altLang="ja-JP" sz="2400" dirty="0">
              <a:latin typeface="ＭＳ Ｐゴシック"/>
              <a:ea typeface="ＭＳ Ｐゴシック"/>
              <a:cs typeface="ＭＳ Ｐゴシック"/>
            </a:endParaRPr>
          </a:p>
          <a:p>
            <a:pPr>
              <a:lnSpc>
                <a:spcPct val="120000"/>
              </a:lnSpc>
              <a:defRPr/>
            </a:pPr>
            <a:r>
              <a:rPr lang="ja-JP" altLang="en-US" sz="2400" dirty="0">
                <a:latin typeface="ＭＳ Ｐゴシック"/>
                <a:ea typeface="ＭＳ Ｐゴシック"/>
                <a:cs typeface="ＭＳ Ｐゴシック"/>
              </a:rPr>
              <a:t>木下さんとの面談は、いかがでしたか？</a:t>
            </a:r>
          </a:p>
        </p:txBody>
      </p:sp>
    </p:spTree>
    <p:extLst>
      <p:ext uri="{BB962C8B-B14F-4D97-AF65-F5344CB8AC3E}">
        <p14:creationId xmlns:p14="http://schemas.microsoft.com/office/powerpoint/2010/main" val="2698040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596336" y="4293096"/>
            <a:ext cx="1547664" cy="2564904"/>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506"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チェック</a:t>
            </a:r>
            <a:r>
              <a:rPr lang="en-US" altLang="ja-JP" dirty="0">
                <a:latin typeface="+mj-ea"/>
                <a:cs typeface="ＭＳ Ｐゴシック" charset="0"/>
              </a:rPr>
              <a:t>5</a:t>
            </a:r>
            <a:r>
              <a:rPr lang="ja-JP" altLang="en-US" dirty="0">
                <a:latin typeface="+mj-ea"/>
                <a:cs typeface="ＭＳ Ｐゴシック" charset="0"/>
              </a:rPr>
              <a:t>：山田</a:t>
            </a:r>
            <a:r>
              <a:rPr lang="en-US" altLang="ja-JP" dirty="0">
                <a:latin typeface="+mj-ea"/>
                <a:cs typeface="ＭＳ Ｐゴシック" charset="0"/>
              </a:rPr>
              <a:t>GM</a:t>
            </a:r>
            <a:r>
              <a:rPr lang="ja-JP" altLang="en-US" dirty="0">
                <a:latin typeface="+mj-ea"/>
                <a:cs typeface="ＭＳ Ｐゴシック" charset="0"/>
              </a:rPr>
              <a:t>の疑問</a:t>
            </a:r>
          </a:p>
        </p:txBody>
      </p:sp>
      <p:sp>
        <p:nvSpPr>
          <p:cNvPr id="21509" name="AutoShape 5"/>
          <p:cNvSpPr>
            <a:spLocks noChangeArrowheads="1"/>
          </p:cNvSpPr>
          <p:nvPr/>
        </p:nvSpPr>
        <p:spPr bwMode="auto">
          <a:xfrm>
            <a:off x="467544" y="1916832"/>
            <a:ext cx="5770563" cy="2160239"/>
          </a:xfrm>
          <a:prstGeom prst="wedgeRoundRectCallout">
            <a:avLst>
              <a:gd name="adj1" fmla="val 52737"/>
              <a:gd name="adj2" fmla="val 7040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30000"/>
              </a:lnSpc>
              <a:defRPr/>
            </a:pPr>
            <a:r>
              <a:rPr lang="ja-JP" altLang="en-US" sz="2800" dirty="0">
                <a:latin typeface="ＭＳ Ｐゴシック"/>
                <a:ea typeface="ＭＳ Ｐゴシック"/>
                <a:cs typeface="ＭＳ Ｐゴシック"/>
              </a:rPr>
              <a:t>健康管理室に相談に行くよう勧めても、本人はいやがっている。</a:t>
            </a:r>
            <a:endParaRPr lang="en-US" altLang="ja-JP" sz="2800" dirty="0">
              <a:latin typeface="ＭＳ Ｐゴシック"/>
              <a:ea typeface="ＭＳ Ｐゴシック"/>
              <a:cs typeface="ＭＳ Ｐゴシック"/>
            </a:endParaRPr>
          </a:p>
          <a:p>
            <a:pPr>
              <a:lnSpc>
                <a:spcPct val="130000"/>
              </a:lnSpc>
              <a:defRPr/>
            </a:pPr>
            <a:r>
              <a:rPr lang="ja-JP" altLang="en-US" sz="2800" dirty="0">
                <a:latin typeface="ＭＳ Ｐゴシック"/>
                <a:ea typeface="ＭＳ Ｐゴシック"/>
                <a:cs typeface="ＭＳ Ｐゴシック"/>
              </a:rPr>
              <a:t>どうしたらいいんだろう。</a:t>
            </a:r>
            <a:endParaRPr lang="en-US" altLang="ja-JP" sz="2800" dirty="0">
              <a:latin typeface="ＭＳ Ｐゴシック"/>
              <a:ea typeface="ＭＳ Ｐゴシック"/>
              <a:cs typeface="ＭＳ Ｐゴシック"/>
            </a:endParaRPr>
          </a:p>
        </p:txBody>
      </p:sp>
      <p:sp>
        <p:nvSpPr>
          <p:cNvPr id="21512" name="Text Box 8"/>
          <p:cNvSpPr txBox="1">
            <a:spLocks noChangeArrowheads="1"/>
          </p:cNvSpPr>
          <p:nvPr/>
        </p:nvSpPr>
        <p:spPr bwMode="auto">
          <a:xfrm>
            <a:off x="7885759" y="1484784"/>
            <a:ext cx="1224136" cy="2215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3800" dirty="0">
                <a:solidFill>
                  <a:srgbClr val="FF3300"/>
                </a:solidFill>
                <a:latin typeface="ＭＳ Ｐゴシック"/>
                <a:ea typeface="ＭＳ Ｐゴシック"/>
                <a:cs typeface="ＭＳ Ｐゴシック"/>
              </a:rPr>
              <a:t>?</a:t>
            </a:r>
          </a:p>
        </p:txBody>
      </p:sp>
      <p:pic>
        <p:nvPicPr>
          <p:cNvPr id="2150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96136" y="2852936"/>
            <a:ext cx="3480471" cy="400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3" name="図形グループ 12"/>
          <p:cNvGrpSpPr/>
          <p:nvPr/>
        </p:nvGrpSpPr>
        <p:grpSpPr>
          <a:xfrm>
            <a:off x="-1188640" y="4221088"/>
            <a:ext cx="7056784" cy="2983832"/>
            <a:chOff x="-1188640" y="4221088"/>
            <a:chExt cx="7056784" cy="2983832"/>
          </a:xfrm>
        </p:grpSpPr>
        <p:sp>
          <p:nvSpPr>
            <p:cNvPr id="14" name="角丸四角形 13"/>
            <p:cNvSpPr/>
            <p:nvPr/>
          </p:nvSpPr>
          <p:spPr>
            <a:xfrm>
              <a:off x="-1188640" y="5157192"/>
              <a:ext cx="7056784" cy="1512168"/>
            </a:xfrm>
            <a:prstGeom prst="roundRect">
              <a:avLst>
                <a:gd name="adj" fmla="val 50000"/>
              </a:avLst>
            </a:prstGeom>
            <a:blipFill rotWithShape="1">
              <a:blip r:embed="rId3" cstate="print"/>
              <a:tile tx="0" ty="0" sx="100000" sy="100000" flip="none" algn="tl"/>
            </a:blipFill>
            <a:ln w="57150" cmpd="sng"/>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 name="Text Box 7"/>
            <p:cNvSpPr txBox="1">
              <a:spLocks noChangeArrowheads="1"/>
            </p:cNvSpPr>
            <p:nvPr/>
          </p:nvSpPr>
          <p:spPr bwMode="auto">
            <a:xfrm>
              <a:off x="2060602" y="5589240"/>
              <a:ext cx="3744416" cy="9664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20000"/>
                </a:lnSpc>
                <a:defRPr/>
              </a:pPr>
              <a:r>
                <a:rPr lang="ja-JP" altLang="en-US" sz="2400" dirty="0">
                  <a:latin typeface="ＭＳ Ｐゴシック"/>
                  <a:ea typeface="ＭＳ Ｐゴシック"/>
                  <a:cs typeface="ＭＳ Ｐゴシック"/>
                </a:rPr>
                <a:t>山田</a:t>
              </a:r>
              <a:r>
                <a:rPr lang="en-US" altLang="ja-JP" sz="2400" dirty="0">
                  <a:latin typeface="ＭＳ Ｐゴシック"/>
                  <a:ea typeface="ＭＳ Ｐゴシック"/>
                  <a:cs typeface="ＭＳ Ｐゴシック"/>
                </a:rPr>
                <a:t>GM</a:t>
              </a:r>
              <a:r>
                <a:rPr lang="ja-JP" altLang="en-US" sz="2400" dirty="0">
                  <a:latin typeface="ＭＳ Ｐゴシック"/>
                  <a:ea typeface="ＭＳ Ｐゴシック"/>
                  <a:cs typeface="ＭＳ Ｐゴシック"/>
                </a:rPr>
                <a:t>のこの疑問。</a:t>
              </a:r>
              <a:endParaRPr lang="en-US" altLang="ja-JP" sz="2400" dirty="0">
                <a:latin typeface="ＭＳ Ｐゴシック"/>
                <a:ea typeface="ＭＳ Ｐゴシック"/>
                <a:cs typeface="ＭＳ Ｐゴシック"/>
              </a:endParaRPr>
            </a:p>
            <a:p>
              <a:pPr>
                <a:lnSpc>
                  <a:spcPct val="120000"/>
                </a:lnSpc>
                <a:defRPr/>
              </a:pPr>
              <a:r>
                <a:rPr lang="ja-JP" altLang="en-US" sz="2400" dirty="0">
                  <a:latin typeface="ＭＳ Ｐゴシック"/>
                  <a:ea typeface="ＭＳ Ｐゴシック"/>
                  <a:cs typeface="ＭＳ Ｐゴシック"/>
                </a:rPr>
                <a:t>一緒に考えてみましょう。</a:t>
              </a:r>
              <a:endParaRPr lang="en-US" altLang="ja-JP" sz="2400" dirty="0">
                <a:latin typeface="ＭＳ Ｐゴシック"/>
                <a:ea typeface="ＭＳ Ｐゴシック"/>
                <a:cs typeface="ＭＳ Ｐゴシック"/>
              </a:endParaRPr>
            </a:p>
          </p:txBody>
        </p:sp>
        <p:sp>
          <p:nvSpPr>
            <p:cNvPr id="16" name="テキスト ボックス 15"/>
            <p:cNvSpPr txBox="1"/>
            <p:nvPr/>
          </p:nvSpPr>
          <p:spPr>
            <a:xfrm>
              <a:off x="2051720" y="5208034"/>
              <a:ext cx="2182709" cy="523220"/>
            </a:xfrm>
            <a:prstGeom prst="rect">
              <a:avLst/>
            </a:prstGeom>
            <a:noFill/>
          </p:spPr>
          <p:txBody>
            <a:bodyPr wrap="none" rtlCol="0">
              <a:spAutoFit/>
            </a:bodyPr>
            <a:lstStyle/>
            <a:p>
              <a:r>
                <a:rPr kumimoji="1" lang="en-US" altLang="ja-JP" sz="2800" dirty="0" err="1">
                  <a:solidFill>
                    <a:schemeClr val="accent2"/>
                  </a:solidFill>
                </a:rPr>
                <a:t>Rino’s</a:t>
              </a:r>
              <a:r>
                <a:rPr kumimoji="1" lang="en-US" altLang="ja-JP" sz="2800" dirty="0">
                  <a:solidFill>
                    <a:schemeClr val="accent2"/>
                  </a:solidFill>
                </a:rPr>
                <a:t> Check !!</a:t>
              </a:r>
              <a:endParaRPr kumimoji="1" lang="ja-JP" altLang="en-US" sz="2800" dirty="0">
                <a:solidFill>
                  <a:schemeClr val="accent2"/>
                </a:solidFill>
              </a:endParaRPr>
            </a:p>
          </p:txBody>
        </p:sp>
        <p:pic>
          <p:nvPicPr>
            <p:cNvPr id="17" name="図 16" descr="Rino Check 右.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9332" y="4221088"/>
              <a:ext cx="1850573" cy="2983832"/>
            </a:xfrm>
            <a:prstGeom prst="rect">
              <a:avLst/>
            </a:prstGeom>
            <a:effectLst>
              <a:outerShdw blurRad="50800" dist="38100" dir="8100000" algn="tr" rotWithShape="0">
                <a:prstClr val="black">
                  <a:alpha val="34000"/>
                </a:prstClr>
              </a:outerShdw>
            </a:effectLst>
          </p:spPr>
        </p:pic>
      </p:grpSp>
    </p:spTree>
    <p:extLst>
      <p:ext uri="{BB962C8B-B14F-4D97-AF65-F5344CB8AC3E}">
        <p14:creationId xmlns:p14="http://schemas.microsoft.com/office/powerpoint/2010/main" val="375840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2" cstate="print">
            <a:alphaModFix/>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r="-5"/>
          <a:stretch/>
        </p:blipFill>
        <p:spPr>
          <a:xfrm>
            <a:off x="481" y="1600345"/>
            <a:ext cx="9144000" cy="5257654"/>
          </a:xfrm>
          <a:prstGeom prst="rect">
            <a:avLst/>
          </a:prstGeom>
        </p:spPr>
      </p:pic>
      <p:sp>
        <p:nvSpPr>
          <p:cNvPr id="17410"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山田さんの悩みごと</a:t>
            </a:r>
          </a:p>
        </p:txBody>
      </p:sp>
      <p:pic>
        <p:nvPicPr>
          <p:cNvPr id="17415" name="Picture 7"/>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6527304" y="2564904"/>
            <a:ext cx="2076450" cy="2371725"/>
          </a:xfrm>
        </p:spPr>
        <p:style>
          <a:lnRef idx="3">
            <a:schemeClr val="lt1"/>
          </a:lnRef>
          <a:fillRef idx="1">
            <a:schemeClr val="accent1"/>
          </a:fillRef>
          <a:effectRef idx="1">
            <a:schemeClr val="accent1"/>
          </a:effectRef>
          <a:fontRef idx="minor">
            <a:schemeClr val="lt1"/>
          </a:fontRef>
        </p:style>
      </p:pic>
      <p:pic>
        <p:nvPicPr>
          <p:cNvPr id="1741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2564904"/>
            <a:ext cx="2076450" cy="2371725"/>
          </a:xfrm>
          <a:prstGeom prst="rect">
            <a:avLst/>
          </a:prstGeom>
          <a:ln/>
        </p:spPr>
        <p:style>
          <a:lnRef idx="3">
            <a:schemeClr val="lt1"/>
          </a:lnRef>
          <a:fillRef idx="1">
            <a:schemeClr val="accent2"/>
          </a:fillRef>
          <a:effectRef idx="1">
            <a:schemeClr val="accent2"/>
          </a:effectRef>
          <a:fontRef idx="minor">
            <a:schemeClr val="lt1"/>
          </a:fontRef>
        </p:style>
      </p:pic>
      <p:sp>
        <p:nvSpPr>
          <p:cNvPr id="17418" name="AutoShape 10"/>
          <p:cNvSpPr>
            <a:spLocks noChangeArrowheads="1"/>
          </p:cNvSpPr>
          <p:nvPr/>
        </p:nvSpPr>
        <p:spPr bwMode="auto">
          <a:xfrm>
            <a:off x="2710880" y="2067521"/>
            <a:ext cx="3478213" cy="1223962"/>
          </a:xfrm>
          <a:prstGeom prst="wedgeRoundRectCallout">
            <a:avLst>
              <a:gd name="adj1" fmla="val -62152"/>
              <a:gd name="adj2" fmla="val 39343"/>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000" dirty="0">
                <a:latin typeface="ＭＳ Ｐゴシック"/>
                <a:ea typeface="ＭＳ Ｐゴシック"/>
                <a:cs typeface="ＭＳ Ｐゴシック"/>
              </a:rPr>
              <a:t>山田さん、こんにちは。</a:t>
            </a:r>
          </a:p>
          <a:p>
            <a:pPr>
              <a:lnSpc>
                <a:spcPct val="120000"/>
              </a:lnSpc>
              <a:defRPr/>
            </a:pPr>
            <a:r>
              <a:rPr lang="ja-JP" altLang="en-US" sz="2000" dirty="0">
                <a:latin typeface="ＭＳ Ｐゴシック"/>
                <a:ea typeface="ＭＳ Ｐゴシック"/>
                <a:cs typeface="ＭＳ Ｐゴシック"/>
              </a:rPr>
              <a:t>ため息なんかついて、どうしたんですか？</a:t>
            </a:r>
          </a:p>
        </p:txBody>
      </p:sp>
      <p:sp>
        <p:nvSpPr>
          <p:cNvPr id="17419" name="AutoShape 11"/>
          <p:cNvSpPr>
            <a:spLocks noChangeArrowheads="1"/>
          </p:cNvSpPr>
          <p:nvPr/>
        </p:nvSpPr>
        <p:spPr bwMode="auto">
          <a:xfrm>
            <a:off x="2699792" y="3861048"/>
            <a:ext cx="3478213" cy="1333500"/>
          </a:xfrm>
          <a:prstGeom prst="wedgeRoundRectCallout">
            <a:avLst>
              <a:gd name="adj1" fmla="val 64936"/>
              <a:gd name="adj2" fmla="val -36915"/>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sz="2000" dirty="0">
                <a:latin typeface="ＭＳ Ｐゴシック"/>
                <a:ea typeface="ＭＳ Ｐゴシック"/>
                <a:cs typeface="ＭＳ Ｐゴシック"/>
              </a:rPr>
              <a:t>小林先生、ちょうどよいところへ。実は、ちょっと困っていることがあるんですよ。</a:t>
            </a:r>
          </a:p>
        </p:txBody>
      </p:sp>
      <p:sp>
        <p:nvSpPr>
          <p:cNvPr id="11" name="テキスト ボックス 10"/>
          <p:cNvSpPr txBox="1"/>
          <p:nvPr/>
        </p:nvSpPr>
        <p:spPr>
          <a:xfrm>
            <a:off x="1043608" y="5445224"/>
            <a:ext cx="7056784" cy="1130824"/>
          </a:xfrm>
          <a:prstGeom prst="rect">
            <a:avLst/>
          </a:prstGeom>
          <a:solidFill>
            <a:schemeClr val="bg1">
              <a:alpha val="78000"/>
            </a:schemeClr>
          </a:solidFill>
        </p:spPr>
        <p:txBody>
          <a:bodyPr wrap="square" lIns="144000" tIns="93600" rIns="144000" bIns="93600" rtlCol="0" anchor="ctr">
            <a:spAutoFit/>
          </a:bodyPr>
          <a:lstStyle>
            <a:defPPr>
              <a:defRPr lang="ja-JP"/>
            </a:defPPr>
            <a:lvl1pPr>
              <a:lnSpc>
                <a:spcPct val="120000"/>
              </a:lnSpc>
              <a:defRPr sz="2000">
                <a:latin typeface="ＭＳ Ｐゴシック"/>
                <a:ea typeface="ＭＳ Ｐゴシック"/>
                <a:cs typeface="ＭＳ Ｐゴシック"/>
              </a:defRPr>
            </a:lvl1pPr>
          </a:lstStyle>
          <a:p>
            <a:pPr>
              <a:lnSpc>
                <a:spcPct val="130000"/>
              </a:lnSpc>
            </a:pPr>
            <a:r>
              <a:rPr lang="ja-JP" altLang="en-US" sz="2400" dirty="0"/>
              <a:t>山田さんは、何か相談したいことがあるようです。</a:t>
            </a:r>
            <a:endParaRPr lang="en-US" altLang="ja-JP" sz="2400" dirty="0"/>
          </a:p>
          <a:p>
            <a:pPr>
              <a:lnSpc>
                <a:spcPct val="130000"/>
              </a:lnSpc>
            </a:pPr>
            <a:r>
              <a:rPr lang="ja-JP" altLang="en-US" sz="2400" dirty="0"/>
              <a:t>健康管理室に</a:t>
            </a:r>
            <a:r>
              <a:rPr lang="en-US" altLang="en-US" sz="2400" dirty="0"/>
              <a:t>移動し</a:t>
            </a:r>
            <a:r>
              <a:rPr lang="ja-JP" altLang="en-US" sz="2400" dirty="0"/>
              <a:t>、話を聞いてみることにしました。</a:t>
            </a:r>
            <a:endParaRPr lang="en-US" altLang="ja-JP" sz="2400" dirty="0"/>
          </a:p>
        </p:txBody>
      </p:sp>
    </p:spTree>
    <p:extLst>
      <p:ext uri="{BB962C8B-B14F-4D97-AF65-F5344CB8AC3E}">
        <p14:creationId xmlns:p14="http://schemas.microsoft.com/office/powerpoint/2010/main" val="4078290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3717032"/>
            <a:ext cx="1547664" cy="3168352"/>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タイトル 2"/>
          <p:cNvSpPr>
            <a:spLocks noGrp="1"/>
          </p:cNvSpPr>
          <p:nvPr>
            <p:ph type="title"/>
          </p:nvPr>
        </p:nvSpPr>
        <p:spPr/>
        <p:txBody>
          <a:bodyPr>
            <a:normAutofit/>
          </a:bodyPr>
          <a:lstStyle/>
          <a:p>
            <a:r>
              <a:rPr kumimoji="1" lang="ja-JP" altLang="en-US" dirty="0"/>
              <a:t>チェック</a:t>
            </a:r>
            <a:r>
              <a:rPr kumimoji="1" lang="en-US" altLang="ja-JP" dirty="0"/>
              <a:t>5</a:t>
            </a:r>
            <a:r>
              <a:rPr lang="ja-JP" altLang="en-US" dirty="0"/>
              <a:t>：健康管理室につなぐ</a:t>
            </a:r>
            <a:endParaRPr kumimoji="1" lang="ja-JP" altLang="en-US" dirty="0"/>
          </a:p>
        </p:txBody>
      </p:sp>
      <p:sp>
        <p:nvSpPr>
          <p:cNvPr id="9" name="Text Box 4"/>
          <p:cNvSpPr txBox="1">
            <a:spLocks noChangeArrowheads="1"/>
          </p:cNvSpPr>
          <p:nvPr/>
        </p:nvSpPr>
        <p:spPr bwMode="auto">
          <a:xfrm>
            <a:off x="2987824" y="1556792"/>
            <a:ext cx="5904656" cy="1200328"/>
          </a:xfrm>
          <a:prstGeom prst="rect">
            <a:avLst/>
          </a:prstGeom>
          <a:solidFill>
            <a:schemeClr val="bg1"/>
          </a:solidFill>
          <a:ln>
            <a:noFill/>
          </a:ln>
          <a:effectLst/>
        </p:spPr>
        <p:txBody>
          <a:bodyPr wrap="square">
            <a:spAutoFit/>
          </a:bodyPr>
          <a:lstStyle/>
          <a:p>
            <a:pPr>
              <a:defRPr/>
            </a:pPr>
            <a:r>
              <a:rPr lang="ja-JP" altLang="en-US" sz="2400" dirty="0">
                <a:latin typeface="ＭＳ Ｐゴシック"/>
                <a:ea typeface="ＭＳ Ｐゴシック"/>
                <a:cs typeface="ＭＳ Ｐゴシック"/>
              </a:rPr>
              <a:t>部下の木下さんに健康管理室への相談をすすめてみたのですが、本人に拒否されてしまいました。どうしたらよいのでしょうか。</a:t>
            </a:r>
          </a:p>
        </p:txBody>
      </p:sp>
      <p:graphicFrame>
        <p:nvGraphicFramePr>
          <p:cNvPr id="10" name="図表 9"/>
          <p:cNvGraphicFramePr/>
          <p:nvPr>
            <p:extLst>
              <p:ext uri="{D42A27DB-BD31-4B8C-83A1-F6EECF244321}">
                <p14:modId xmlns:p14="http://schemas.microsoft.com/office/powerpoint/2010/main" val="256931223"/>
              </p:ext>
            </p:extLst>
          </p:nvPr>
        </p:nvGraphicFramePr>
        <p:xfrm>
          <a:off x="2987824" y="2852936"/>
          <a:ext cx="601317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8850" name="Picture 2" descr="C:\Users\165647\Desktop\%E3%83%81%E3%82%A7%E3%83%83%E3%82%AF%EF%BC%92[1].png"/>
          <p:cNvPicPr>
            <a:picLocks noChangeAspect="1" noChangeArrowheads="1"/>
          </p:cNvPicPr>
          <p:nvPr/>
        </p:nvPicPr>
        <p:blipFill>
          <a:blip r:embed="rId8" cstate="print"/>
          <a:srcRect/>
          <a:stretch>
            <a:fillRect/>
          </a:stretch>
        </p:blipFill>
        <p:spPr bwMode="auto">
          <a:xfrm>
            <a:off x="107504" y="836712"/>
            <a:ext cx="3203848" cy="7347491"/>
          </a:xfrm>
          <a:prstGeom prst="rect">
            <a:avLst/>
          </a:prstGeom>
          <a:noFill/>
        </p:spPr>
      </p:pic>
    </p:spTree>
    <p:extLst>
      <p:ext uri="{BB962C8B-B14F-4D97-AF65-F5344CB8AC3E}">
        <p14:creationId xmlns:p14="http://schemas.microsoft.com/office/powerpoint/2010/main" val="3707903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95536" y="3356992"/>
            <a:ext cx="5832648" cy="3168352"/>
          </a:xfrm>
          <a:prstGeom prst="roundRect">
            <a:avLst/>
          </a:prstGeom>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正方形/長方形 11"/>
          <p:cNvSpPr/>
          <p:nvPr/>
        </p:nvSpPr>
        <p:spPr>
          <a:xfrm>
            <a:off x="7596336" y="2996952"/>
            <a:ext cx="1547664" cy="3861048"/>
          </a:xfrm>
          <a:prstGeom prst="rect">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チェック</a:t>
            </a:r>
            <a:r>
              <a:rPr lang="en-US" altLang="ja-JP" dirty="0"/>
              <a:t>5</a:t>
            </a:r>
            <a:r>
              <a:rPr lang="ja-JP" altLang="en-US" dirty="0"/>
              <a:t>：正解は「</a:t>
            </a:r>
            <a:r>
              <a:rPr lang="en-US" altLang="ja-JP" dirty="0"/>
              <a:t>B</a:t>
            </a:r>
            <a:r>
              <a:rPr lang="ja-JP" altLang="en-US" dirty="0"/>
              <a:t>」</a:t>
            </a:r>
          </a:p>
        </p:txBody>
      </p:sp>
      <p:sp>
        <p:nvSpPr>
          <p:cNvPr id="5" name="コンテンツ プレースホルダ 2"/>
          <p:cNvSpPr txBox="1">
            <a:spLocks/>
          </p:cNvSpPr>
          <p:nvPr/>
        </p:nvSpPr>
        <p:spPr>
          <a:xfrm>
            <a:off x="683568" y="3717032"/>
            <a:ext cx="5328592" cy="2448272"/>
          </a:xfrm>
          <a:prstGeom prst="rect">
            <a:avLst/>
          </a:prstGeom>
        </p:spPr>
        <p:txBody>
          <a:bodyPr vert="horz">
            <a:noAutofit/>
          </a:bodyPr>
          <a:lstStyle/>
          <a:p>
            <a:pPr>
              <a:lnSpc>
                <a:spcPct val="120000"/>
              </a:lnSpc>
              <a:spcAft>
                <a:spcPts val="600"/>
              </a:spcAft>
              <a:buClr>
                <a:srgbClr val="DD8047"/>
              </a:buClr>
              <a:buSzPct val="60000"/>
              <a:defRPr/>
            </a:pPr>
            <a:r>
              <a:rPr lang="ja-JP" altLang="en-US" sz="2400" dirty="0">
                <a:solidFill>
                  <a:prstClr val="black"/>
                </a:solidFill>
                <a:latin typeface="ＭＳ Ｐゴシック"/>
                <a:ea typeface="ＭＳ Ｐゴシック"/>
                <a:cs typeface="ＭＳ Ｐゴシック"/>
              </a:rPr>
              <a:t>まずは上司が、部下の様子について専門家に相談します。次は部下に専門家との相談を「指示」してください。</a:t>
            </a:r>
            <a:endParaRPr lang="en-US" altLang="ja-JP" sz="2400" dirty="0">
              <a:solidFill>
                <a:prstClr val="black"/>
              </a:solidFill>
              <a:latin typeface="ＭＳ Ｐゴシック"/>
              <a:ea typeface="ＭＳ Ｐゴシック"/>
              <a:cs typeface="ＭＳ Ｐゴシック"/>
            </a:endParaRPr>
          </a:p>
          <a:p>
            <a:pPr>
              <a:lnSpc>
                <a:spcPct val="120000"/>
              </a:lnSpc>
              <a:spcAft>
                <a:spcPts val="600"/>
              </a:spcAft>
              <a:buClr>
                <a:srgbClr val="DD8047"/>
              </a:buClr>
              <a:buSzPct val="60000"/>
              <a:defRPr/>
            </a:pPr>
            <a:r>
              <a:rPr lang="ja-JP" altLang="en-US" sz="2400" dirty="0">
                <a:solidFill>
                  <a:prstClr val="black"/>
                </a:solidFill>
                <a:latin typeface="ＭＳ Ｐゴシック"/>
                <a:ea typeface="ＭＳ Ｐゴシック"/>
                <a:cs typeface="ＭＳ Ｐゴシック"/>
              </a:rPr>
              <a:t>面談や職場との連携をスムーズにおこなうには、この方法がベストです。</a:t>
            </a:r>
            <a:endParaRPr lang="ja-JP" altLang="ja-JP" sz="2400" dirty="0">
              <a:solidFill>
                <a:prstClr val="black"/>
              </a:solidFill>
              <a:latin typeface="ＭＳ Ｐゴシック"/>
              <a:ea typeface="ＭＳ Ｐゴシック"/>
              <a:cs typeface="ＭＳ Ｐゴシック"/>
            </a:endParaRPr>
          </a:p>
        </p:txBody>
      </p:sp>
      <p:graphicFrame>
        <p:nvGraphicFramePr>
          <p:cNvPr id="8" name="図表 7"/>
          <p:cNvGraphicFramePr/>
          <p:nvPr>
            <p:extLst>
              <p:ext uri="{D42A27DB-BD31-4B8C-83A1-F6EECF244321}">
                <p14:modId xmlns:p14="http://schemas.microsoft.com/office/powerpoint/2010/main" val="1004142769"/>
              </p:ext>
            </p:extLst>
          </p:nvPr>
        </p:nvGraphicFramePr>
        <p:xfrm>
          <a:off x="323528" y="1700808"/>
          <a:ext cx="5832648"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図 2" descr="正解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29217" y="836712"/>
            <a:ext cx="3331912" cy="7938279"/>
          </a:xfrm>
          <a:prstGeom prst="rect">
            <a:avLst/>
          </a:prstGeom>
        </p:spPr>
      </p:pic>
    </p:spTree>
    <p:extLst>
      <p:ext uri="{BB962C8B-B14F-4D97-AF65-F5344CB8AC3E}">
        <p14:creationId xmlns:p14="http://schemas.microsoft.com/office/powerpoint/2010/main" val="243695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a:defRPr/>
            </a:pPr>
            <a:r>
              <a:rPr lang="ja-JP" altLang="en-US" dirty="0">
                <a:latin typeface="+mj-ea"/>
                <a:cs typeface="ＭＳ Ｐゴシック" charset="0"/>
              </a:rPr>
              <a:t>他の理由をつけて呼び出す</a:t>
            </a:r>
          </a:p>
        </p:txBody>
      </p:sp>
      <p:pic>
        <p:nvPicPr>
          <p:cNvPr id="19464" name="Picture 8"/>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6660232" y="1700808"/>
            <a:ext cx="2076450" cy="2371725"/>
          </a:xfrm>
        </p:spPr>
        <p:style>
          <a:lnRef idx="3">
            <a:schemeClr val="lt1"/>
          </a:lnRef>
          <a:fillRef idx="1">
            <a:schemeClr val="accent1"/>
          </a:fillRef>
          <a:effectRef idx="1">
            <a:schemeClr val="accent1"/>
          </a:effectRef>
          <a:fontRef idx="minor">
            <a:schemeClr val="lt1"/>
          </a:fontRef>
        </p:style>
      </p:pic>
      <p:sp>
        <p:nvSpPr>
          <p:cNvPr id="19460" name="AutoShape 4"/>
          <p:cNvSpPr>
            <a:spLocks noChangeArrowheads="1"/>
          </p:cNvSpPr>
          <p:nvPr/>
        </p:nvSpPr>
        <p:spPr bwMode="auto">
          <a:xfrm>
            <a:off x="395536" y="1772816"/>
            <a:ext cx="5770563" cy="2016249"/>
          </a:xfrm>
          <a:prstGeom prst="wedgeRoundRectCallout">
            <a:avLst>
              <a:gd name="adj1" fmla="val 64435"/>
              <a:gd name="adj2" fmla="val 15062"/>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実は「何か理由をつけて、健康管理室から呼び出してもらおう」と思っていたんです。この方法は、どこに問題があるんですか。</a:t>
            </a:r>
            <a:endParaRPr lang="en-US" altLang="ja-JP" sz="2400" dirty="0">
              <a:latin typeface="ＭＳ Ｐゴシック"/>
              <a:ea typeface="ＭＳ Ｐゴシック"/>
              <a:cs typeface="ＭＳ Ｐゴシック"/>
            </a:endParaRPr>
          </a:p>
        </p:txBody>
      </p:sp>
      <p:pic>
        <p:nvPicPr>
          <p:cNvPr id="19461"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7200" y="4294886"/>
            <a:ext cx="2076450" cy="2367153"/>
          </a:xfrm>
          <a:prstGeom prst="rect">
            <a:avLst/>
          </a:prstGeom>
          <a:ln/>
        </p:spPr>
        <p:style>
          <a:lnRef idx="3">
            <a:schemeClr val="lt1"/>
          </a:lnRef>
          <a:fillRef idx="1">
            <a:schemeClr val="accent2"/>
          </a:fillRef>
          <a:effectRef idx="1">
            <a:schemeClr val="accent2"/>
          </a:effectRef>
          <a:fontRef idx="minor">
            <a:schemeClr val="lt1"/>
          </a:fontRef>
        </p:style>
      </p:pic>
      <p:sp>
        <p:nvSpPr>
          <p:cNvPr id="19462" name="AutoShape 6"/>
          <p:cNvSpPr>
            <a:spLocks noChangeArrowheads="1"/>
          </p:cNvSpPr>
          <p:nvPr/>
        </p:nvSpPr>
        <p:spPr bwMode="auto">
          <a:xfrm>
            <a:off x="2843808" y="4293096"/>
            <a:ext cx="6048672" cy="2376264"/>
          </a:xfrm>
          <a:prstGeom prst="wedgeRoundRectCallout">
            <a:avLst>
              <a:gd name="adj1" fmla="val -58495"/>
              <a:gd name="adj2" fmla="val 24182"/>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spcAft>
                <a:spcPts val="1200"/>
              </a:spcAft>
              <a:defRPr/>
            </a:pPr>
            <a:r>
              <a:rPr lang="ja-JP" altLang="en-US" dirty="0">
                <a:latin typeface="ＭＳ Ｐゴシック"/>
                <a:ea typeface="ＭＳ Ｐゴシック"/>
                <a:cs typeface="ＭＳ Ｐゴシック"/>
              </a:rPr>
              <a:t>別の理由をつけてこっそり呼び出したとしても、「元気です。大丈夫です」と言われると、話が進みません。</a:t>
            </a:r>
            <a:endParaRPr lang="en-US" altLang="ja-JP" dirty="0">
              <a:latin typeface="ＭＳ Ｐゴシック"/>
              <a:ea typeface="ＭＳ Ｐゴシック"/>
              <a:cs typeface="ＭＳ Ｐゴシック"/>
            </a:endParaRPr>
          </a:p>
          <a:p>
            <a:pPr>
              <a:lnSpc>
                <a:spcPct val="120000"/>
              </a:lnSpc>
              <a:spcAft>
                <a:spcPts val="1200"/>
              </a:spcAft>
              <a:defRPr/>
            </a:pPr>
            <a:r>
              <a:rPr lang="ja-JP" altLang="en-US" dirty="0">
                <a:latin typeface="ＭＳ Ｐゴシック"/>
                <a:ea typeface="ＭＳ Ｐゴシック"/>
                <a:cs typeface="ＭＳ Ｐゴシック"/>
              </a:rPr>
              <a:t>職場での様子をたずねても「なぜ知っているんですか」と質問されたり、面談結果を上司に報告することへの同意を得にくくなったりして、対応しづらくなってしまうんです。</a:t>
            </a:r>
          </a:p>
        </p:txBody>
      </p:sp>
    </p:spTree>
    <p:extLst>
      <p:ext uri="{BB962C8B-B14F-4D97-AF65-F5344CB8AC3E}">
        <p14:creationId xmlns:p14="http://schemas.microsoft.com/office/powerpoint/2010/main" val="2367604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cs typeface="ＭＳ Ｐゴシック" charset="0"/>
              </a:rPr>
              <a:t>上司が面談を依頼する枠組み</a:t>
            </a:r>
            <a:endParaRPr lang="ja-JP" altLang="en-US" dirty="0">
              <a:latin typeface="+mj-ea"/>
              <a:cs typeface="ＭＳ Ｐゴシック" charset="0"/>
            </a:endParaRPr>
          </a:p>
        </p:txBody>
      </p:sp>
      <p:pic>
        <p:nvPicPr>
          <p:cNvPr id="194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9201" y="4294886"/>
            <a:ext cx="2072447" cy="2367153"/>
          </a:xfrm>
          <a:prstGeom prst="rect">
            <a:avLst/>
          </a:prstGeom>
          <a:ln/>
        </p:spPr>
        <p:style>
          <a:lnRef idx="3">
            <a:schemeClr val="lt1"/>
          </a:lnRef>
          <a:fillRef idx="1">
            <a:schemeClr val="accent2"/>
          </a:fillRef>
          <a:effectRef idx="1">
            <a:schemeClr val="accent2"/>
          </a:effectRef>
          <a:fontRef idx="minor">
            <a:schemeClr val="lt1"/>
          </a:fontRef>
        </p:style>
      </p:pic>
      <p:sp>
        <p:nvSpPr>
          <p:cNvPr id="19462" name="AutoShape 6"/>
          <p:cNvSpPr>
            <a:spLocks noChangeArrowheads="1"/>
          </p:cNvSpPr>
          <p:nvPr/>
        </p:nvSpPr>
        <p:spPr bwMode="auto">
          <a:xfrm>
            <a:off x="2843808" y="5085184"/>
            <a:ext cx="6048672" cy="1368152"/>
          </a:xfrm>
          <a:prstGeom prst="wedgeRoundRectCallout">
            <a:avLst>
              <a:gd name="adj1" fmla="val -61694"/>
              <a:gd name="adj2" fmla="val 30684"/>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その通りです。あらかじめ、連携しやすい枠組みで対応することが重要なんです。</a:t>
            </a:r>
          </a:p>
        </p:txBody>
      </p:sp>
      <p:pic>
        <p:nvPicPr>
          <p:cNvPr id="9" name="Picture 4" descr="C:\Users\165647\Desktop\%E8%A1%A8%E6%83%85%E9%9B%86_%E4%B8%8A%E5%8F%B8[1].png"/>
          <p:cNvPicPr>
            <a:picLocks noChangeAspect="1" noChangeArrowheads="1"/>
          </p:cNvPicPr>
          <p:nvPr/>
        </p:nvPicPr>
        <p:blipFill>
          <a:blip r:embed="rId5" cstate="print"/>
          <a:srcRect/>
          <a:stretch>
            <a:fillRect/>
          </a:stretch>
        </p:blipFill>
        <p:spPr bwMode="auto">
          <a:xfrm>
            <a:off x="6660232" y="1700808"/>
            <a:ext cx="2088232" cy="2385182"/>
          </a:xfrm>
          <a:prstGeom prst="rect">
            <a:avLst/>
          </a:prstGeom>
        </p:spPr>
        <p:style>
          <a:lnRef idx="3">
            <a:schemeClr val="lt1"/>
          </a:lnRef>
          <a:fillRef idx="1">
            <a:schemeClr val="accent1"/>
          </a:fillRef>
          <a:effectRef idx="1">
            <a:schemeClr val="accent1"/>
          </a:effectRef>
          <a:fontRef idx="minor">
            <a:schemeClr val="lt1"/>
          </a:fontRef>
        </p:style>
      </p:pic>
      <p:sp>
        <p:nvSpPr>
          <p:cNvPr id="19460" name="AutoShape 4"/>
          <p:cNvSpPr>
            <a:spLocks noChangeArrowheads="1"/>
          </p:cNvSpPr>
          <p:nvPr/>
        </p:nvSpPr>
        <p:spPr bwMode="auto">
          <a:xfrm>
            <a:off x="395536" y="1772816"/>
            <a:ext cx="5770563" cy="2016249"/>
          </a:xfrm>
          <a:prstGeom prst="wedgeRoundRectCallout">
            <a:avLst>
              <a:gd name="adj1" fmla="val 62742"/>
              <a:gd name="adj2" fmla="val 24379"/>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なるほど、だから、「私が健康管理室に、木下さんの面談を依頼し、面談の結果については必要な報告を受ける」という枠組みが大切なんですね。</a:t>
            </a:r>
            <a:endParaRPr lang="en-US" altLang="ja-JP" sz="2400" dirty="0">
              <a:latin typeface="ＭＳ Ｐゴシック"/>
              <a:ea typeface="ＭＳ Ｐゴシック"/>
              <a:cs typeface="ＭＳ Ｐゴシック"/>
            </a:endParaRPr>
          </a:p>
        </p:txBody>
      </p:sp>
    </p:spTree>
    <p:extLst>
      <p:ext uri="{BB962C8B-B14F-4D97-AF65-F5344CB8AC3E}">
        <p14:creationId xmlns:p14="http://schemas.microsoft.com/office/powerpoint/2010/main" val="2084008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安全配慮義務を果たすために</a:t>
            </a:r>
          </a:p>
        </p:txBody>
      </p:sp>
      <p:pic>
        <p:nvPicPr>
          <p:cNvPr id="194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9201" y="4294886"/>
            <a:ext cx="2072447" cy="2367153"/>
          </a:xfrm>
          <a:prstGeom prst="rect">
            <a:avLst/>
          </a:prstGeom>
          <a:ln/>
        </p:spPr>
        <p:style>
          <a:lnRef idx="3">
            <a:schemeClr val="lt1"/>
          </a:lnRef>
          <a:fillRef idx="1">
            <a:schemeClr val="accent2"/>
          </a:fillRef>
          <a:effectRef idx="1">
            <a:schemeClr val="accent2"/>
          </a:effectRef>
          <a:fontRef idx="minor">
            <a:schemeClr val="lt1"/>
          </a:fontRef>
        </p:style>
      </p:pic>
      <p:sp>
        <p:nvSpPr>
          <p:cNvPr id="19462" name="AutoShape 6"/>
          <p:cNvSpPr>
            <a:spLocks noChangeArrowheads="1"/>
          </p:cNvSpPr>
          <p:nvPr/>
        </p:nvSpPr>
        <p:spPr bwMode="auto">
          <a:xfrm>
            <a:off x="2843808" y="4725144"/>
            <a:ext cx="6048672" cy="1728192"/>
          </a:xfrm>
          <a:prstGeom prst="wedgeRoundRectCallout">
            <a:avLst>
              <a:gd name="adj1" fmla="val -58095"/>
              <a:gd name="adj2" fmla="val 17959"/>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そうです。会社が安全配慮義務を果たすために必要な措置として、面談を指示してください。</a:t>
            </a:r>
            <a:endParaRPr lang="en-US" altLang="ja-JP" sz="2400" dirty="0">
              <a:latin typeface="ＭＳ Ｐゴシック"/>
              <a:ea typeface="ＭＳ Ｐゴシック"/>
              <a:cs typeface="ＭＳ Ｐゴシック"/>
            </a:endParaRPr>
          </a:p>
        </p:txBody>
      </p:sp>
      <p:pic>
        <p:nvPicPr>
          <p:cNvPr id="10" name="Picture 8"/>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tretch>
            <a:fillRect/>
          </a:stretch>
        </p:blipFill>
        <p:spPr>
          <a:xfrm>
            <a:off x="6660232" y="1703094"/>
            <a:ext cx="2076450" cy="2367152"/>
          </a:xfrm>
        </p:spPr>
        <p:style>
          <a:lnRef idx="3">
            <a:schemeClr val="lt1"/>
          </a:lnRef>
          <a:fillRef idx="1">
            <a:schemeClr val="accent1"/>
          </a:fillRef>
          <a:effectRef idx="1">
            <a:schemeClr val="accent1"/>
          </a:effectRef>
          <a:fontRef idx="minor">
            <a:schemeClr val="lt1"/>
          </a:fontRef>
        </p:style>
      </p:pic>
      <p:sp>
        <p:nvSpPr>
          <p:cNvPr id="19460" name="AutoShape 4"/>
          <p:cNvSpPr>
            <a:spLocks noChangeArrowheads="1"/>
          </p:cNvSpPr>
          <p:nvPr/>
        </p:nvSpPr>
        <p:spPr bwMode="auto">
          <a:xfrm>
            <a:off x="395536" y="2132855"/>
            <a:ext cx="5770563" cy="1224137"/>
          </a:xfrm>
          <a:prstGeom prst="wedgeRoundRectCallout">
            <a:avLst>
              <a:gd name="adj1" fmla="val 61570"/>
              <a:gd name="adj2" fmla="val 31395"/>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「面談を指示」するというのは、業務命令だということですか？</a:t>
            </a:r>
            <a:endParaRPr lang="en-US" altLang="ja-JP" sz="2400" dirty="0">
              <a:latin typeface="ＭＳ Ｐゴシック"/>
              <a:ea typeface="ＭＳ Ｐゴシック"/>
              <a:cs typeface="ＭＳ Ｐゴシック"/>
            </a:endParaRPr>
          </a:p>
        </p:txBody>
      </p:sp>
    </p:spTree>
    <p:extLst>
      <p:ext uri="{BB962C8B-B14F-4D97-AF65-F5344CB8AC3E}">
        <p14:creationId xmlns:p14="http://schemas.microsoft.com/office/powerpoint/2010/main" val="3018145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健康管理室へのつなぎ方</a:t>
            </a:r>
          </a:p>
        </p:txBody>
      </p:sp>
      <p:pic>
        <p:nvPicPr>
          <p:cNvPr id="194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9201" y="4294886"/>
            <a:ext cx="2072447" cy="2367152"/>
          </a:xfrm>
          <a:prstGeom prst="rect">
            <a:avLst/>
          </a:prstGeom>
          <a:ln/>
        </p:spPr>
        <p:style>
          <a:lnRef idx="3">
            <a:schemeClr val="lt1"/>
          </a:lnRef>
          <a:fillRef idx="1">
            <a:schemeClr val="accent2"/>
          </a:fillRef>
          <a:effectRef idx="1">
            <a:schemeClr val="accent2"/>
          </a:effectRef>
          <a:fontRef idx="minor">
            <a:schemeClr val="lt1"/>
          </a:fontRef>
        </p:style>
      </p:pic>
      <p:sp>
        <p:nvSpPr>
          <p:cNvPr id="19462" name="AutoShape 6"/>
          <p:cNvSpPr>
            <a:spLocks noChangeArrowheads="1"/>
          </p:cNvSpPr>
          <p:nvPr/>
        </p:nvSpPr>
        <p:spPr bwMode="auto">
          <a:xfrm>
            <a:off x="2843808" y="4725144"/>
            <a:ext cx="6048672" cy="1728192"/>
          </a:xfrm>
          <a:prstGeom prst="wedgeRoundRectCallout">
            <a:avLst>
              <a:gd name="adj1" fmla="val -58095"/>
              <a:gd name="adj2" fmla="val 17959"/>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はい。お願いします。木下さんを健康管理室まで連れてきていただければ、あとは私たちがきちんとサポートできますから。</a:t>
            </a:r>
            <a:endParaRPr lang="en-US" altLang="ja-JP" sz="2400" dirty="0">
              <a:latin typeface="ＭＳ Ｐゴシック"/>
              <a:ea typeface="ＭＳ Ｐゴシック"/>
              <a:cs typeface="ＭＳ Ｐゴシック"/>
            </a:endParaRPr>
          </a:p>
        </p:txBody>
      </p:sp>
      <p:pic>
        <p:nvPicPr>
          <p:cNvPr id="10" name="Picture 8"/>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tretch>
            <a:fillRect/>
          </a:stretch>
        </p:blipFill>
        <p:spPr>
          <a:xfrm>
            <a:off x="6662234" y="1703094"/>
            <a:ext cx="2072446" cy="2367152"/>
          </a:xfrm>
        </p:spPr>
        <p:style>
          <a:lnRef idx="3">
            <a:schemeClr val="lt1"/>
          </a:lnRef>
          <a:fillRef idx="1">
            <a:schemeClr val="accent1"/>
          </a:fillRef>
          <a:effectRef idx="1">
            <a:schemeClr val="accent1"/>
          </a:effectRef>
          <a:fontRef idx="minor">
            <a:schemeClr val="lt1"/>
          </a:fontRef>
        </p:style>
      </p:pic>
      <p:sp>
        <p:nvSpPr>
          <p:cNvPr id="19460" name="AutoShape 4"/>
          <p:cNvSpPr>
            <a:spLocks noChangeArrowheads="1"/>
          </p:cNvSpPr>
          <p:nvPr/>
        </p:nvSpPr>
        <p:spPr bwMode="auto">
          <a:xfrm>
            <a:off x="395537" y="1772817"/>
            <a:ext cx="5760640" cy="2376264"/>
          </a:xfrm>
          <a:prstGeom prst="wedgeRoundRectCallout">
            <a:avLst>
              <a:gd name="adj1" fmla="val 61174"/>
              <a:gd name="adj2" fmla="val 17217"/>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en-US" altLang="en-US" sz="2400" dirty="0">
                <a:latin typeface="ＭＳ Ｐゴシック"/>
                <a:ea typeface="ＭＳ Ｐゴシック"/>
                <a:cs typeface="ＭＳ Ｐゴシック"/>
              </a:rPr>
              <a:t>なるほど。わかりました。</a:t>
            </a:r>
          </a:p>
          <a:p>
            <a:pPr>
              <a:lnSpc>
                <a:spcPct val="120000"/>
              </a:lnSpc>
              <a:defRPr/>
            </a:pPr>
            <a:r>
              <a:rPr lang="en-US" altLang="en-US" sz="2400" dirty="0">
                <a:latin typeface="ＭＳ Ｐゴシック"/>
                <a:ea typeface="ＭＳ Ｐゴシック"/>
                <a:cs typeface="ＭＳ Ｐゴシック"/>
              </a:rPr>
              <a:t>木下くんに「自分が健康管理室に相談にいったところ、やはり、木下くんの面談が必要だと</a:t>
            </a:r>
            <a:r>
              <a:rPr lang="ja-JP" altLang="en-US" sz="2400" dirty="0">
                <a:latin typeface="ＭＳ Ｐゴシック"/>
                <a:ea typeface="ＭＳ Ｐゴシック"/>
                <a:cs typeface="ＭＳ Ｐゴシック"/>
              </a:rPr>
              <a:t>言われた</a:t>
            </a:r>
            <a:r>
              <a:rPr lang="en-US" altLang="en-US" sz="2400" dirty="0">
                <a:latin typeface="ＭＳ Ｐゴシック"/>
                <a:ea typeface="ＭＳ Ｐゴシック"/>
                <a:cs typeface="ＭＳ Ｐゴシック"/>
              </a:rPr>
              <a:t>。早速行ってきなさい」と伝え</a:t>
            </a:r>
            <a:r>
              <a:rPr lang="ja-JP" altLang="en-US" sz="2400" dirty="0">
                <a:latin typeface="ＭＳ Ｐゴシック"/>
                <a:ea typeface="ＭＳ Ｐゴシック"/>
                <a:cs typeface="ＭＳ Ｐゴシック"/>
              </a:rPr>
              <a:t>るようにします</a:t>
            </a:r>
            <a:r>
              <a:rPr lang="en-US" altLang="en-US" sz="2400" dirty="0">
                <a:latin typeface="ＭＳ Ｐゴシック"/>
                <a:ea typeface="ＭＳ Ｐゴシック"/>
                <a:cs typeface="ＭＳ Ｐゴシック"/>
              </a:rPr>
              <a:t>。</a:t>
            </a:r>
            <a:endParaRPr lang="en-US" altLang="ja-JP" sz="2400" dirty="0">
              <a:latin typeface="ＭＳ Ｐゴシック"/>
              <a:ea typeface="ＭＳ Ｐゴシック"/>
              <a:cs typeface="ＭＳ Ｐゴシック"/>
            </a:endParaRPr>
          </a:p>
        </p:txBody>
      </p:sp>
    </p:spTree>
    <p:extLst>
      <p:ext uri="{BB962C8B-B14F-4D97-AF65-F5344CB8AC3E}">
        <p14:creationId xmlns:p14="http://schemas.microsoft.com/office/powerpoint/2010/main" val="161983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ormAutofit/>
          </a:bodyPr>
          <a:lstStyle/>
          <a:p>
            <a:pPr>
              <a:defRPr/>
            </a:pPr>
            <a:r>
              <a:rPr lang="ja-JP" altLang="en-US" dirty="0">
                <a:latin typeface="+mj-ea"/>
                <a:cs typeface="ＭＳ Ｐゴシック" charset="0"/>
              </a:rPr>
              <a:t>まとめ</a:t>
            </a:r>
            <a:r>
              <a:rPr lang="en-US" altLang="ja-JP" dirty="0">
                <a:latin typeface="+mj-ea"/>
                <a:cs typeface="ＭＳ Ｐゴシック" charset="0"/>
              </a:rPr>
              <a:t>5</a:t>
            </a:r>
            <a:r>
              <a:rPr lang="ja-JP" altLang="en-US" dirty="0">
                <a:latin typeface="+mj-ea"/>
                <a:cs typeface="ＭＳ Ｐゴシック" charset="0"/>
              </a:rPr>
              <a:t>：上司が面談を依頼する</a:t>
            </a:r>
          </a:p>
        </p:txBody>
      </p:sp>
      <p:sp>
        <p:nvSpPr>
          <p:cNvPr id="11" name="角丸四角形 10"/>
          <p:cNvSpPr/>
          <p:nvPr/>
        </p:nvSpPr>
        <p:spPr>
          <a:xfrm>
            <a:off x="467544" y="1988840"/>
            <a:ext cx="8208912" cy="4320480"/>
          </a:xfrm>
          <a:prstGeom prst="roundRect">
            <a:avLst>
              <a:gd name="adj" fmla="val 13573"/>
            </a:avLst>
          </a:prstGeom>
          <a:ln w="57150" cmpd="sng"/>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2915816" y="2204864"/>
            <a:ext cx="5328592" cy="3779496"/>
          </a:xfrm>
          <a:prstGeom prst="rect">
            <a:avLst/>
          </a:prstGeom>
          <a:noFill/>
        </p:spPr>
        <p:txBody>
          <a:bodyPr wrap="square" rtlCol="0">
            <a:spAutoFit/>
          </a:bodyPr>
          <a:lstStyle/>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本人が健康管理室への相談を拒むときは、まず上司が相談に行きます。</a:t>
            </a:r>
            <a:endParaRPr lang="en-US" altLang="ja-JP" sz="2400" dirty="0">
              <a:latin typeface="ＭＳ Ｐゴシック"/>
              <a:ea typeface="ＭＳ Ｐゴシック"/>
              <a:cs typeface="ＭＳ Ｐゴシック"/>
            </a:endParaRPr>
          </a:p>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その結果として、本人に相談を受けるよう指示しましょう。</a:t>
            </a:r>
          </a:p>
          <a:p>
            <a:pPr marL="457200" indent="-457200">
              <a:lnSpc>
                <a:spcPct val="120000"/>
              </a:lnSpc>
              <a:spcAft>
                <a:spcPts val="600"/>
              </a:spcAft>
              <a:buFont typeface="+mj-lt"/>
              <a:buAutoNum type="arabicPeriod"/>
            </a:pPr>
            <a:r>
              <a:rPr lang="ja-JP" altLang="en-US" sz="2400" dirty="0">
                <a:latin typeface="ＭＳ Ｐゴシック"/>
                <a:ea typeface="ＭＳ Ｐゴシック"/>
                <a:cs typeface="ＭＳ Ｐゴシック"/>
              </a:rPr>
              <a:t>会社が適切に安全配慮義務を果たすためには、上司がすみやかに健康管理室や人事担当者に相談することが大切です。</a:t>
            </a:r>
            <a:endParaRPr lang="en-US" altLang="ja-JP" sz="2400" dirty="0">
              <a:latin typeface="ＭＳ Ｐゴシック"/>
              <a:ea typeface="ＭＳ Ｐゴシック"/>
              <a:cs typeface="ＭＳ Ｐゴシック"/>
            </a:endParaRPr>
          </a:p>
        </p:txBody>
      </p:sp>
      <p:pic>
        <p:nvPicPr>
          <p:cNvPr id="3" name="図 2" descr="表情集_上司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472" y="764704"/>
            <a:ext cx="2471352" cy="6858000"/>
          </a:xfrm>
          <a:prstGeom prst="rect">
            <a:avLst/>
          </a:prstGeom>
        </p:spPr>
      </p:pic>
    </p:spTree>
    <p:extLst>
      <p:ext uri="{BB962C8B-B14F-4D97-AF65-F5344CB8AC3E}">
        <p14:creationId xmlns:p14="http://schemas.microsoft.com/office/powerpoint/2010/main" val="4073047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2664751"/>
            <a:ext cx="9144000" cy="4193249"/>
          </a:xfrm>
          <a:prstGeom prst="rect">
            <a:avLst/>
          </a:prstGeom>
        </p:spPr>
      </p:pic>
      <p:sp>
        <p:nvSpPr>
          <p:cNvPr id="6" name="正方形/長方形 5"/>
          <p:cNvSpPr/>
          <p:nvPr/>
        </p:nvSpPr>
        <p:spPr>
          <a:xfrm>
            <a:off x="0" y="5157192"/>
            <a:ext cx="7343800" cy="1700808"/>
          </a:xfrm>
          <a:prstGeom prst="rect">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正方形/長方形 2"/>
          <p:cNvSpPr/>
          <p:nvPr/>
        </p:nvSpPr>
        <p:spPr>
          <a:xfrm>
            <a:off x="5292080" y="5157192"/>
            <a:ext cx="3851920" cy="1700808"/>
          </a:xfrm>
          <a:prstGeom prst="rect">
            <a:avLst/>
          </a:prstGeom>
          <a:solidFill>
            <a:schemeClr val="accent5">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386" name="Rectangle 2"/>
          <p:cNvSpPr>
            <a:spLocks noGrp="1" noChangeArrowheads="1"/>
          </p:cNvSpPr>
          <p:nvPr>
            <p:ph type="title"/>
          </p:nvPr>
        </p:nvSpPr>
        <p:spPr>
          <a:xfrm>
            <a:off x="323528" y="476672"/>
            <a:ext cx="8496944" cy="990600"/>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ja-JP" altLang="en-US" dirty="0">
                <a:solidFill>
                  <a:srgbClr val="000000"/>
                </a:solidFill>
                <a:latin typeface="+mj-ea"/>
                <a:cs typeface="ＭＳ Ｐゴシック" charset="0"/>
              </a:rPr>
              <a:t>エピローグ</a:t>
            </a:r>
          </a:p>
        </p:txBody>
      </p:sp>
      <p:pic>
        <p:nvPicPr>
          <p:cNvPr id="8" name="図 7" descr="部下を連れてくる.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01333" y="1268760"/>
            <a:ext cx="4559906" cy="7190655"/>
          </a:xfrm>
          <a:prstGeom prst="rect">
            <a:avLst/>
          </a:prstGeom>
        </p:spPr>
      </p:pic>
      <p:sp>
        <p:nvSpPr>
          <p:cNvPr id="9" name="テキスト ボックス 8"/>
          <p:cNvSpPr txBox="1"/>
          <p:nvPr/>
        </p:nvSpPr>
        <p:spPr>
          <a:xfrm>
            <a:off x="1187624" y="5517232"/>
            <a:ext cx="6768752" cy="1063113"/>
          </a:xfrm>
          <a:prstGeom prst="rect">
            <a:avLst/>
          </a:prstGeom>
          <a:solidFill>
            <a:schemeClr val="bg1">
              <a:alpha val="91000"/>
            </a:schemeClr>
          </a:solidFill>
        </p:spPr>
        <p:txBody>
          <a:bodyPr wrap="square" lIns="144000" tIns="93600" rIns="144000" bIns="93600" rtlCol="0">
            <a:spAutoFit/>
          </a:bodyPr>
          <a:lstStyle>
            <a:defPPr>
              <a:defRPr lang="ja-JP"/>
            </a:defPPr>
            <a:lvl1pPr>
              <a:lnSpc>
                <a:spcPct val="120000"/>
              </a:lnSpc>
              <a:defRPr sz="2000">
                <a:latin typeface="ＭＳ Ｐゴシック"/>
                <a:ea typeface="ＭＳ Ｐゴシック"/>
                <a:cs typeface="ＭＳ Ｐゴシック"/>
              </a:defRPr>
            </a:lvl1pPr>
          </a:lstStyle>
          <a:p>
            <a:r>
              <a:rPr lang="ja-JP" altLang="en-US" sz="2400" dirty="0"/>
              <a:t>翌日、山田</a:t>
            </a:r>
            <a:r>
              <a:rPr lang="en-US" altLang="ja-JP" sz="2400" dirty="0"/>
              <a:t>GM</a:t>
            </a:r>
            <a:r>
              <a:rPr lang="ja-JP" altLang="en-US" sz="2400" dirty="0"/>
              <a:t>に連れられて、木下さんが健康管理室を訪れました。なんだか不安そうです。</a:t>
            </a:r>
          </a:p>
        </p:txBody>
      </p:sp>
    </p:spTree>
    <p:extLst>
      <p:ext uri="{BB962C8B-B14F-4D97-AF65-F5344CB8AC3E}">
        <p14:creationId xmlns:p14="http://schemas.microsoft.com/office/powerpoint/2010/main" val="530844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sp>
        <p:nvSpPr>
          <p:cNvPr id="2" name="タイトル 1"/>
          <p:cNvSpPr>
            <a:spLocks noGrp="1"/>
          </p:cNvSpPr>
          <p:nvPr>
            <p:ph type="title"/>
          </p:nvPr>
        </p:nvSpPr>
        <p:spPr/>
        <p:txBody>
          <a:bodyPr/>
          <a:lstStyle/>
          <a:p>
            <a:r>
              <a:rPr kumimoji="1" lang="ja-JP" altLang="en-US" dirty="0"/>
              <a:t>小林先生と木下さんの面談</a:t>
            </a:r>
          </a:p>
        </p:txBody>
      </p:sp>
      <p:pic>
        <p:nvPicPr>
          <p:cNvPr id="3" name="図 2" descr="りの先生と木下君の面接.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76" y="980728"/>
            <a:ext cx="9865096" cy="7231115"/>
          </a:xfrm>
          <a:prstGeom prst="rect">
            <a:avLst/>
          </a:prstGeom>
        </p:spPr>
      </p:pic>
      <p:sp>
        <p:nvSpPr>
          <p:cNvPr id="7" name="テキスト ボックス 6"/>
          <p:cNvSpPr txBox="1"/>
          <p:nvPr/>
        </p:nvSpPr>
        <p:spPr>
          <a:xfrm>
            <a:off x="611560" y="4221088"/>
            <a:ext cx="7917787" cy="2346157"/>
          </a:xfrm>
          <a:prstGeom prst="rect">
            <a:avLst/>
          </a:prstGeom>
          <a:solidFill>
            <a:schemeClr val="bg1">
              <a:alpha val="78000"/>
            </a:schemeClr>
          </a:solidFill>
        </p:spPr>
        <p:txBody>
          <a:bodyPr wrap="square" lIns="144000" tIns="93600" rIns="144000" bIns="93600" rtlCol="0">
            <a:spAutoFit/>
          </a:bodyPr>
          <a:lstStyle>
            <a:defPPr>
              <a:defRPr lang="ja-JP"/>
            </a:defPPr>
            <a:lvl1pPr>
              <a:lnSpc>
                <a:spcPct val="120000"/>
              </a:lnSpc>
              <a:defRPr sz="2000">
                <a:latin typeface="ＭＳ Ｐゴシック"/>
                <a:ea typeface="ＭＳ Ｐゴシック"/>
                <a:cs typeface="ＭＳ Ｐゴシック"/>
              </a:defRPr>
            </a:lvl1pPr>
          </a:lstStyle>
          <a:p>
            <a:r>
              <a:rPr lang="ja-JP" altLang="en-US" sz="2400" dirty="0"/>
              <a:t>私は木下さんと面談を行い、体調のことや仕事のことについてじっくりとお話をうかがいました。会社には従業員の健康を守る仕組みがあること、相談の内容に関して、本人の同意なく上司などに伝えたりしないことを説明すると、木下さんは少しホッとした様子になり、色々と話してくれました。</a:t>
            </a:r>
          </a:p>
        </p:txBody>
      </p:sp>
    </p:spTree>
    <p:extLst>
      <p:ext uri="{BB962C8B-B14F-4D97-AF65-F5344CB8AC3E}">
        <p14:creationId xmlns:p14="http://schemas.microsoft.com/office/powerpoint/2010/main" val="409994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pic>
        <p:nvPicPr>
          <p:cNvPr id="4" name="図 3" descr="面談のfb.png"/>
          <p:cNvPicPr>
            <a:picLocks noChangeAspect="1"/>
          </p:cNvPicPr>
          <p:nvPr/>
        </p:nvPicPr>
        <p:blipFill rotWithShape="1">
          <a:blip r:embed="rId4" cstate="print">
            <a:extLst>
              <a:ext uri="{28A0092B-C50C-407E-A947-70E740481C1C}">
                <a14:useLocalDpi xmlns:a14="http://schemas.microsoft.com/office/drawing/2010/main" val="0"/>
              </a:ext>
            </a:extLst>
          </a:blip>
          <a:srcRect r="-1100"/>
          <a:stretch/>
        </p:blipFill>
        <p:spPr>
          <a:xfrm>
            <a:off x="-219532" y="1332376"/>
            <a:ext cx="9794662" cy="5727971"/>
          </a:xfrm>
          <a:prstGeom prst="rect">
            <a:avLst/>
          </a:prstGeom>
        </p:spPr>
      </p:pic>
      <p:sp>
        <p:nvSpPr>
          <p:cNvPr id="2" name="タイトル 1"/>
          <p:cNvSpPr>
            <a:spLocks noGrp="1"/>
          </p:cNvSpPr>
          <p:nvPr>
            <p:ph type="title"/>
          </p:nvPr>
        </p:nvSpPr>
        <p:spPr/>
        <p:txBody>
          <a:bodyPr>
            <a:normAutofit/>
          </a:bodyPr>
          <a:lstStyle/>
          <a:p>
            <a:r>
              <a:rPr kumimoji="1" lang="ja-JP" altLang="en-US" dirty="0"/>
              <a:t>産業医と人事担当者の話し合い</a:t>
            </a:r>
          </a:p>
        </p:txBody>
      </p:sp>
      <p:sp>
        <p:nvSpPr>
          <p:cNvPr id="7" name="テキスト ボックス 6"/>
          <p:cNvSpPr txBox="1"/>
          <p:nvPr/>
        </p:nvSpPr>
        <p:spPr>
          <a:xfrm>
            <a:off x="971600" y="4221088"/>
            <a:ext cx="6624736" cy="2346157"/>
          </a:xfrm>
          <a:prstGeom prst="rect">
            <a:avLst/>
          </a:prstGeom>
          <a:solidFill>
            <a:schemeClr val="bg1">
              <a:alpha val="78000"/>
            </a:schemeClr>
          </a:solidFill>
        </p:spPr>
        <p:txBody>
          <a:bodyPr wrap="square" lIns="144000" tIns="93600" rIns="144000" bIns="93600" rtlCol="0">
            <a:spAutoFit/>
          </a:bodyPr>
          <a:lstStyle>
            <a:defPPr>
              <a:defRPr lang="ja-JP"/>
            </a:defPPr>
            <a:lvl1pPr>
              <a:lnSpc>
                <a:spcPct val="120000"/>
              </a:lnSpc>
              <a:defRPr sz="2000">
                <a:latin typeface="ＭＳ Ｐゴシック"/>
                <a:ea typeface="ＭＳ Ｐゴシック"/>
                <a:cs typeface="ＭＳ Ｐゴシック"/>
              </a:defRPr>
            </a:lvl1pPr>
          </a:lstStyle>
          <a:p>
            <a:r>
              <a:rPr lang="ja-JP" altLang="en-US" sz="2400" dirty="0"/>
              <a:t>私は、面談の結果を産業医に報告しました。そして、木下さんの同意を得た上で、体調について山田</a:t>
            </a:r>
            <a:r>
              <a:rPr lang="en-US" altLang="ja-JP" sz="2400" dirty="0"/>
              <a:t>GM</a:t>
            </a:r>
            <a:r>
              <a:rPr lang="ja-JP" altLang="en-US" sz="2400" dirty="0"/>
              <a:t>や人事担当者にも報告し、今後の対応を話し合いました。その結果、当面、木下さんの業務を調整してもらうことになりました。</a:t>
            </a:r>
          </a:p>
        </p:txBody>
      </p:sp>
      <p:sp>
        <p:nvSpPr>
          <p:cNvPr id="6" name="テキスト ボックス 5"/>
          <p:cNvSpPr txBox="1"/>
          <p:nvPr/>
        </p:nvSpPr>
        <p:spPr>
          <a:xfrm>
            <a:off x="3563888" y="3501008"/>
            <a:ext cx="877163" cy="369332"/>
          </a:xfrm>
          <a:prstGeom prst="rect">
            <a:avLst/>
          </a:prstGeom>
          <a:solidFill>
            <a:srgbClr val="FFFFFF"/>
          </a:solidFill>
        </p:spPr>
        <p:txBody>
          <a:bodyPr wrap="none" rtlCol="0">
            <a:spAutoFit/>
          </a:bodyPr>
          <a:lstStyle/>
          <a:p>
            <a:r>
              <a:rPr kumimoji="1" lang="ja-JP" altLang="en-US" dirty="0">
                <a:latin typeface="+mn-ea"/>
              </a:rPr>
              <a:t>産業医</a:t>
            </a:r>
          </a:p>
        </p:txBody>
      </p:sp>
      <p:sp>
        <p:nvSpPr>
          <p:cNvPr id="8" name="テキスト ボックス 7"/>
          <p:cNvSpPr txBox="1"/>
          <p:nvPr/>
        </p:nvSpPr>
        <p:spPr>
          <a:xfrm>
            <a:off x="5292080" y="3501008"/>
            <a:ext cx="960119" cy="369332"/>
          </a:xfrm>
          <a:prstGeom prst="rect">
            <a:avLst/>
          </a:prstGeom>
          <a:solidFill>
            <a:srgbClr val="FFFFFF"/>
          </a:solidFill>
        </p:spPr>
        <p:txBody>
          <a:bodyPr wrap="none" rtlCol="0">
            <a:spAutoFit/>
          </a:bodyPr>
          <a:lstStyle/>
          <a:p>
            <a:r>
              <a:rPr kumimoji="1" lang="ja-JP" altLang="en-US" dirty="0">
                <a:latin typeface="+mn-ea"/>
              </a:rPr>
              <a:t>山田</a:t>
            </a:r>
            <a:r>
              <a:rPr kumimoji="1" lang="en-US" altLang="ja-JP" dirty="0">
                <a:latin typeface="+mn-ea"/>
              </a:rPr>
              <a:t>GM</a:t>
            </a:r>
            <a:endParaRPr kumimoji="1" lang="ja-JP" altLang="en-US" dirty="0">
              <a:latin typeface="+mn-ea"/>
            </a:endParaRPr>
          </a:p>
        </p:txBody>
      </p:sp>
      <p:sp>
        <p:nvSpPr>
          <p:cNvPr id="9" name="テキスト ボックス 8"/>
          <p:cNvSpPr txBox="1"/>
          <p:nvPr/>
        </p:nvSpPr>
        <p:spPr>
          <a:xfrm>
            <a:off x="7812360" y="4797152"/>
            <a:ext cx="646331" cy="369332"/>
          </a:xfrm>
          <a:prstGeom prst="rect">
            <a:avLst/>
          </a:prstGeom>
          <a:solidFill>
            <a:srgbClr val="FFFFFF"/>
          </a:solidFill>
        </p:spPr>
        <p:txBody>
          <a:bodyPr wrap="none" rtlCol="0">
            <a:spAutoFit/>
          </a:bodyPr>
          <a:lstStyle/>
          <a:p>
            <a:r>
              <a:rPr kumimoji="1" lang="ja-JP" altLang="en-US" dirty="0">
                <a:latin typeface="+mn-ea"/>
              </a:rPr>
              <a:t>人事</a:t>
            </a:r>
          </a:p>
        </p:txBody>
      </p:sp>
      <p:sp>
        <p:nvSpPr>
          <p:cNvPr id="10" name="テキスト ボックス 9"/>
          <p:cNvSpPr txBox="1"/>
          <p:nvPr/>
        </p:nvSpPr>
        <p:spPr>
          <a:xfrm>
            <a:off x="7020272" y="3573016"/>
            <a:ext cx="646331" cy="369332"/>
          </a:xfrm>
          <a:prstGeom prst="rect">
            <a:avLst/>
          </a:prstGeom>
          <a:solidFill>
            <a:srgbClr val="FFFFFF"/>
          </a:solidFill>
        </p:spPr>
        <p:txBody>
          <a:bodyPr wrap="none" rtlCol="0">
            <a:spAutoFit/>
          </a:bodyPr>
          <a:lstStyle/>
          <a:p>
            <a:r>
              <a:rPr kumimoji="1" lang="ja-JP" altLang="en-US" dirty="0">
                <a:latin typeface="+mn-ea"/>
              </a:rPr>
              <a:t>人事</a:t>
            </a:r>
          </a:p>
        </p:txBody>
      </p:sp>
    </p:spTree>
    <p:extLst>
      <p:ext uri="{BB962C8B-B14F-4D97-AF65-F5344CB8AC3E}">
        <p14:creationId xmlns:p14="http://schemas.microsoft.com/office/powerpoint/2010/main" val="4769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オフィス風景.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rcRect t="38393" b="15839"/>
          <a:stretch/>
        </p:blipFill>
        <p:spPr>
          <a:xfrm>
            <a:off x="0" y="2649834"/>
            <a:ext cx="9144000" cy="4184952"/>
          </a:xfrm>
          <a:prstGeom prst="rect">
            <a:avLst/>
          </a:prstGeom>
        </p:spPr>
      </p:pic>
      <p:sp>
        <p:nvSpPr>
          <p:cNvPr id="6" name="正方形/長方形 5"/>
          <p:cNvSpPr/>
          <p:nvPr/>
        </p:nvSpPr>
        <p:spPr>
          <a:xfrm>
            <a:off x="0" y="5157192"/>
            <a:ext cx="7343800" cy="1700808"/>
          </a:xfrm>
          <a:prstGeom prst="rect">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386" name="Rectangle 2"/>
          <p:cNvSpPr>
            <a:spLocks noGrp="1" noChangeArrowheads="1"/>
          </p:cNvSpPr>
          <p:nvPr>
            <p:ph type="title"/>
          </p:nvPr>
        </p:nvSpPr>
        <p:spPr>
          <a:xfrm>
            <a:off x="323528" y="476672"/>
            <a:ext cx="8496944" cy="990600"/>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ja-JP" altLang="en-US" dirty="0">
                <a:solidFill>
                  <a:srgbClr val="000000"/>
                </a:solidFill>
                <a:latin typeface="+mj-ea"/>
                <a:cs typeface="ＭＳ Ｐゴシック" charset="0"/>
              </a:rPr>
              <a:t>第</a:t>
            </a:r>
            <a:r>
              <a:rPr lang="en-US" altLang="ja-JP" dirty="0">
                <a:solidFill>
                  <a:srgbClr val="000000"/>
                </a:solidFill>
                <a:latin typeface="+mj-ea"/>
                <a:cs typeface="ＭＳ Ｐゴシック" charset="0"/>
              </a:rPr>
              <a:t>1</a:t>
            </a:r>
            <a:r>
              <a:rPr lang="ja-JP" altLang="en-US" dirty="0">
                <a:solidFill>
                  <a:srgbClr val="000000"/>
                </a:solidFill>
                <a:latin typeface="+mj-ea"/>
                <a:cs typeface="ＭＳ Ｐゴシック" charset="0"/>
              </a:rPr>
              <a:t>章：部下のストレスに気づく</a:t>
            </a:r>
          </a:p>
        </p:txBody>
      </p:sp>
      <p:sp>
        <p:nvSpPr>
          <p:cNvPr id="3" name="正方形/長方形 2"/>
          <p:cNvSpPr/>
          <p:nvPr/>
        </p:nvSpPr>
        <p:spPr>
          <a:xfrm>
            <a:off x="1619672" y="5157192"/>
            <a:ext cx="7524328" cy="1700808"/>
          </a:xfrm>
          <a:prstGeom prst="rect">
            <a:avLst/>
          </a:prstGeom>
          <a:solidFill>
            <a:schemeClr val="accent5">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638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79512" y="1742787"/>
            <a:ext cx="6804439" cy="5115213"/>
          </a:xfrm>
          <a:prstGeom prst="rect">
            <a:avLst/>
          </a:prstGeom>
          <a:noFill/>
          <a:ln>
            <a:noFill/>
          </a:ln>
          <a:effectLst>
            <a:outerShdw blurRad="63500" dist="38099" dir="7920000" algn="ctr" rotWithShape="0">
              <a:srgbClr val="000000">
                <a:alpha val="4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9565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pic>
        <p:nvPicPr>
          <p:cNvPr id="4" name="図 3" descr="りの先生と木下君の面接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24744"/>
            <a:ext cx="8953500" cy="6565900"/>
          </a:xfrm>
          <a:prstGeom prst="rect">
            <a:avLst/>
          </a:prstGeom>
        </p:spPr>
      </p:pic>
      <p:sp>
        <p:nvSpPr>
          <p:cNvPr id="2" name="タイトル 1"/>
          <p:cNvSpPr>
            <a:spLocks noGrp="1"/>
          </p:cNvSpPr>
          <p:nvPr>
            <p:ph type="title"/>
          </p:nvPr>
        </p:nvSpPr>
        <p:spPr/>
        <p:txBody>
          <a:bodyPr/>
          <a:lstStyle/>
          <a:p>
            <a:r>
              <a:rPr kumimoji="1" lang="ja-JP" altLang="en-US" dirty="0"/>
              <a:t>治療経過のフォローアップ</a:t>
            </a:r>
          </a:p>
        </p:txBody>
      </p:sp>
      <p:sp>
        <p:nvSpPr>
          <p:cNvPr id="7" name="テキスト ボックス 6"/>
          <p:cNvSpPr txBox="1"/>
          <p:nvPr/>
        </p:nvSpPr>
        <p:spPr>
          <a:xfrm>
            <a:off x="611560" y="5013176"/>
            <a:ext cx="7917787" cy="1506312"/>
          </a:xfrm>
          <a:prstGeom prst="rect">
            <a:avLst/>
          </a:prstGeom>
          <a:solidFill>
            <a:schemeClr val="bg1">
              <a:alpha val="78000"/>
            </a:schemeClr>
          </a:solidFill>
        </p:spPr>
        <p:txBody>
          <a:bodyPr wrap="square" lIns="144000" tIns="93600" rIns="144000" bIns="93600" rtlCol="0">
            <a:spAutoFit/>
          </a:bodyPr>
          <a:lstStyle>
            <a:defPPr>
              <a:defRPr lang="ja-JP"/>
            </a:defPPr>
            <a:lvl1pPr>
              <a:lnSpc>
                <a:spcPct val="120000"/>
              </a:lnSpc>
              <a:defRPr sz="2000">
                <a:latin typeface="ＭＳ Ｐゴシック"/>
                <a:ea typeface="ＭＳ Ｐゴシック"/>
                <a:cs typeface="ＭＳ Ｐゴシック"/>
              </a:defRPr>
            </a:lvl1pPr>
          </a:lstStyle>
          <a:p>
            <a:r>
              <a:rPr lang="ja-JP" altLang="en-US" sz="2400" dirty="0"/>
              <a:t>また、木下さんは病院で不眠の治療を受け、月に</a:t>
            </a:r>
            <a:r>
              <a:rPr lang="en-US" altLang="ja-JP" sz="2400" dirty="0"/>
              <a:t>1</a:t>
            </a:r>
            <a:r>
              <a:rPr lang="ja-JP" altLang="en-US" sz="2400" dirty="0"/>
              <a:t>度、健康管理室での面接も続けることになりました。治療の効果が現れると、木下さんは少しずつ元気になっていきました。</a:t>
            </a:r>
            <a:endParaRPr lang="en-US" altLang="ja-JP" sz="2400" dirty="0"/>
          </a:p>
        </p:txBody>
      </p:sp>
    </p:spTree>
    <p:extLst>
      <p:ext uri="{BB962C8B-B14F-4D97-AF65-F5344CB8AC3E}">
        <p14:creationId xmlns:p14="http://schemas.microsoft.com/office/powerpoint/2010/main" val="23823515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オフィス風景.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rcRect t="30364" b="11831"/>
          <a:stretch/>
        </p:blipFill>
        <p:spPr>
          <a:xfrm>
            <a:off x="0" y="1572381"/>
            <a:ext cx="9144000" cy="5285619"/>
          </a:xfrm>
          <a:prstGeom prst="rect">
            <a:avLst/>
          </a:prstGeom>
        </p:spPr>
      </p:pic>
      <p:sp>
        <p:nvSpPr>
          <p:cNvPr id="2" name="タイトル 1"/>
          <p:cNvSpPr>
            <a:spLocks noGrp="1"/>
          </p:cNvSpPr>
          <p:nvPr>
            <p:ph type="title"/>
          </p:nvPr>
        </p:nvSpPr>
        <p:spPr/>
        <p:txBody>
          <a:bodyPr/>
          <a:lstStyle/>
          <a:p>
            <a:r>
              <a:rPr kumimoji="1" lang="ja-JP" altLang="en-US" dirty="0"/>
              <a:t>そして</a:t>
            </a:r>
            <a:r>
              <a:rPr kumimoji="1" lang="en-US" altLang="ja-JP" dirty="0"/>
              <a:t>3</a:t>
            </a:r>
            <a:r>
              <a:rPr kumimoji="1" lang="ja-JP" altLang="en-US" dirty="0"/>
              <a:t>ヶ月後</a:t>
            </a:r>
            <a:r>
              <a:rPr kumimoji="1" lang="en-US" altLang="ja-JP" dirty="0"/>
              <a:t>……</a:t>
            </a:r>
            <a:endParaRPr kumimoji="1" lang="ja-JP" altLang="en-US" dirty="0"/>
          </a:p>
        </p:txBody>
      </p:sp>
      <p:pic>
        <p:nvPicPr>
          <p:cNvPr id="6" name="図 5" descr="いってきます.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1340768"/>
            <a:ext cx="3331912" cy="8862885"/>
          </a:xfrm>
          <a:prstGeom prst="rect">
            <a:avLst/>
          </a:prstGeom>
          <a:effectLst>
            <a:outerShdw blurRad="165100" dist="114300" dir="8760000" algn="tl" rotWithShape="0">
              <a:srgbClr val="000000">
                <a:alpha val="24000"/>
              </a:srgbClr>
            </a:outerShdw>
          </a:effectLst>
        </p:spPr>
      </p:pic>
      <p:pic>
        <p:nvPicPr>
          <p:cNvPr id="7" name="図 6" descr="上司にっこり.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764704"/>
            <a:ext cx="4320480" cy="7223842"/>
          </a:xfrm>
          <a:prstGeom prst="rect">
            <a:avLst/>
          </a:prstGeom>
          <a:effectLst>
            <a:outerShdw blurRad="165100" dist="114300" dir="8760000" algn="tl" rotWithShape="0">
              <a:srgbClr val="000000">
                <a:alpha val="24000"/>
              </a:srgbClr>
            </a:outerShdw>
          </a:effectLst>
        </p:spPr>
      </p:pic>
      <p:sp>
        <p:nvSpPr>
          <p:cNvPr id="8" name="テキスト ボックス 7"/>
          <p:cNvSpPr txBox="1"/>
          <p:nvPr/>
        </p:nvSpPr>
        <p:spPr>
          <a:xfrm>
            <a:off x="611560" y="5013176"/>
            <a:ext cx="7917787" cy="1506312"/>
          </a:xfrm>
          <a:prstGeom prst="rect">
            <a:avLst/>
          </a:prstGeom>
          <a:solidFill>
            <a:schemeClr val="bg1">
              <a:alpha val="95000"/>
            </a:schemeClr>
          </a:solidFill>
        </p:spPr>
        <p:txBody>
          <a:bodyPr wrap="square" lIns="144000" tIns="93600" rIns="144000" bIns="93600" rtlCol="0">
            <a:spAutoFit/>
          </a:bodyPr>
          <a:lstStyle>
            <a:defPPr>
              <a:defRPr lang="ja-JP"/>
            </a:defPPr>
            <a:lvl1pPr>
              <a:lnSpc>
                <a:spcPct val="120000"/>
              </a:lnSpc>
              <a:defRPr sz="2000">
                <a:latin typeface="ＭＳ Ｐゴシック"/>
                <a:ea typeface="ＭＳ Ｐゴシック"/>
                <a:cs typeface="ＭＳ Ｐゴシック"/>
              </a:defRPr>
            </a:lvl1pPr>
          </a:lstStyle>
          <a:p>
            <a:r>
              <a:rPr lang="en-US" altLang="ja-JP" sz="2400" dirty="0"/>
              <a:t>3</a:t>
            </a:r>
            <a:r>
              <a:rPr lang="ja-JP" altLang="en-US" sz="2400" dirty="0"/>
              <a:t>ヶ月後、木下さんはすっかり以前の様子に戻りました。</a:t>
            </a:r>
            <a:endParaRPr lang="en-US" altLang="ja-JP" sz="2400" dirty="0"/>
          </a:p>
          <a:p>
            <a:r>
              <a:rPr lang="ja-JP" altLang="en-US" sz="2400" dirty="0"/>
              <a:t>残業制限も解除され、いつもの笑顔で仕事に出かけていきます。山田</a:t>
            </a:r>
            <a:r>
              <a:rPr lang="en-US" altLang="ja-JP" sz="2400" dirty="0"/>
              <a:t>GM</a:t>
            </a:r>
            <a:r>
              <a:rPr lang="ja-JP" altLang="en-US" sz="2400" dirty="0"/>
              <a:t>も、これでひと安心ですね。</a:t>
            </a:r>
            <a:endParaRPr lang="en-US" altLang="ja-JP" sz="2400" dirty="0"/>
          </a:p>
        </p:txBody>
      </p:sp>
    </p:spTree>
    <p:extLst>
      <p:ext uri="{BB962C8B-B14F-4D97-AF65-F5344CB8AC3E}">
        <p14:creationId xmlns:p14="http://schemas.microsoft.com/office/powerpoint/2010/main" val="38509195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2664751"/>
            <a:ext cx="9144000" cy="4193249"/>
          </a:xfrm>
          <a:prstGeom prst="rect">
            <a:avLst/>
          </a:prstGeom>
        </p:spPr>
      </p:pic>
      <p:sp>
        <p:nvSpPr>
          <p:cNvPr id="6" name="正方形/長方形 5"/>
          <p:cNvSpPr/>
          <p:nvPr/>
        </p:nvSpPr>
        <p:spPr>
          <a:xfrm>
            <a:off x="0" y="5157192"/>
            <a:ext cx="9144000" cy="1700808"/>
          </a:xfrm>
          <a:prstGeom prst="rect">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5508104" y="5157192"/>
            <a:ext cx="3635896" cy="1700808"/>
          </a:xfrm>
          <a:prstGeom prst="rect">
            <a:avLst/>
          </a:prstGeom>
          <a:solidFill>
            <a:schemeClr val="accent5">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386" name="Rectangle 2"/>
          <p:cNvSpPr>
            <a:spLocks noGrp="1" noChangeArrowheads="1"/>
          </p:cNvSpPr>
          <p:nvPr>
            <p:ph type="title"/>
          </p:nvPr>
        </p:nvSpPr>
        <p:spPr>
          <a:xfrm>
            <a:off x="323528" y="476672"/>
            <a:ext cx="8496944" cy="990600"/>
          </a:xfrm>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ja-JP" altLang="en-US">
                <a:solidFill>
                  <a:srgbClr val="000000"/>
                </a:solidFill>
                <a:latin typeface="+mj-ea"/>
                <a:cs typeface="ＭＳ Ｐゴシック" charset="0"/>
              </a:rPr>
              <a:t>確認クイズ＆アンケート</a:t>
            </a:r>
            <a:endParaRPr lang="ja-JP" altLang="en-US" dirty="0">
              <a:solidFill>
                <a:srgbClr val="000000"/>
              </a:solidFill>
              <a:latin typeface="+mj-ea"/>
              <a:cs typeface="ＭＳ Ｐゴシック" charset="0"/>
            </a:endParaRPr>
          </a:p>
        </p:txBody>
      </p:sp>
      <p:pic>
        <p:nvPicPr>
          <p:cNvPr id="10" name="図 9" descr="そのころ、りの先生は.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2276872"/>
            <a:ext cx="3384376" cy="4461948"/>
          </a:xfrm>
          <a:prstGeom prst="rect">
            <a:avLst/>
          </a:prstGeom>
          <a:effectLst>
            <a:outerShdw blurRad="50800" dist="38100" dir="5400000" algn="t" rotWithShape="0">
              <a:prstClr val="black">
                <a:alpha val="23000"/>
              </a:prstClr>
            </a:outerShdw>
          </a:effectLst>
        </p:spPr>
      </p:pic>
    </p:spTree>
    <p:extLst>
      <p:ext uri="{BB962C8B-B14F-4D97-AF65-F5344CB8AC3E}">
        <p14:creationId xmlns:p14="http://schemas.microsoft.com/office/powerpoint/2010/main" val="1926683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sp>
        <p:nvSpPr>
          <p:cNvPr id="2" name="タイトル 1"/>
          <p:cNvSpPr>
            <a:spLocks noGrp="1"/>
          </p:cNvSpPr>
          <p:nvPr>
            <p:ph type="title"/>
          </p:nvPr>
        </p:nvSpPr>
        <p:spPr/>
        <p:txBody>
          <a:bodyPr/>
          <a:lstStyle/>
          <a:p>
            <a:r>
              <a:rPr lang="ja-JP" altLang="en-US" dirty="0"/>
              <a:t>みなさん、</a:t>
            </a:r>
            <a:r>
              <a:rPr kumimoji="1" lang="ja-JP" altLang="en-US" dirty="0"/>
              <a:t>お疲れ様でした！</a:t>
            </a:r>
          </a:p>
        </p:txBody>
      </p:sp>
      <p:sp>
        <p:nvSpPr>
          <p:cNvPr id="10" name="AutoShape 6"/>
          <p:cNvSpPr>
            <a:spLocks noChangeArrowheads="1"/>
          </p:cNvSpPr>
          <p:nvPr/>
        </p:nvSpPr>
        <p:spPr bwMode="auto">
          <a:xfrm>
            <a:off x="4644008" y="1628800"/>
            <a:ext cx="4248472" cy="1800200"/>
          </a:xfrm>
          <a:prstGeom prst="wedgeRoundRectCallout">
            <a:avLst>
              <a:gd name="adj1" fmla="val -59772"/>
              <a:gd name="adj2" fmla="val 24139"/>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spcAft>
                <a:spcPts val="1200"/>
              </a:spcAft>
              <a:defRPr/>
            </a:pPr>
            <a:r>
              <a:rPr lang="ja-JP" altLang="en-US" sz="2400" dirty="0">
                <a:latin typeface="ＭＳ Ｐゴシック"/>
                <a:ea typeface="ＭＳ Ｐゴシック"/>
                <a:cs typeface="ＭＳ Ｐゴシック"/>
              </a:rPr>
              <a:t>みなさん、お疲れ様でした。</a:t>
            </a:r>
          </a:p>
          <a:p>
            <a:pPr>
              <a:lnSpc>
                <a:spcPct val="120000"/>
              </a:lnSpc>
              <a:spcAft>
                <a:spcPts val="1200"/>
              </a:spcAft>
              <a:defRPr/>
            </a:pPr>
            <a:r>
              <a:rPr lang="ja-JP" altLang="en-US" sz="2400" dirty="0">
                <a:latin typeface="ＭＳ Ｐゴシック"/>
                <a:ea typeface="ＭＳ Ｐゴシック"/>
                <a:cs typeface="ＭＳ Ｐゴシック"/>
              </a:rPr>
              <a:t>最後に</a:t>
            </a:r>
            <a:r>
              <a:rPr lang="en-US" altLang="ja-JP" sz="2400" dirty="0">
                <a:latin typeface="ＭＳ Ｐゴシック"/>
                <a:ea typeface="ＭＳ Ｐゴシック"/>
                <a:cs typeface="ＭＳ Ｐゴシック"/>
              </a:rPr>
              <a:t>5</a:t>
            </a:r>
            <a:r>
              <a:rPr lang="ja-JP" altLang="en-US" sz="2400" dirty="0">
                <a:latin typeface="ＭＳ Ｐゴシック"/>
                <a:ea typeface="ＭＳ Ｐゴシック"/>
                <a:cs typeface="ＭＳ Ｐゴシック"/>
              </a:rPr>
              <a:t>問、確認クイズがあります。</a:t>
            </a:r>
            <a:endParaRPr lang="en-US" altLang="ja-JP" sz="2400" dirty="0">
              <a:latin typeface="ＭＳ Ｐゴシック"/>
              <a:ea typeface="ＭＳ Ｐゴシック"/>
              <a:cs typeface="ＭＳ Ｐゴシック"/>
            </a:endParaRPr>
          </a:p>
        </p:txBody>
      </p:sp>
      <p:pic>
        <p:nvPicPr>
          <p:cNvPr id="4" name="図 3" descr="おつかれさま（ドーナツ）.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560" y="1124744"/>
            <a:ext cx="5976664" cy="7479368"/>
          </a:xfrm>
          <a:prstGeom prst="rect">
            <a:avLst/>
          </a:prstGeom>
        </p:spPr>
      </p:pic>
      <p:sp>
        <p:nvSpPr>
          <p:cNvPr id="6" name="AutoShape 6"/>
          <p:cNvSpPr>
            <a:spLocks noChangeArrowheads="1"/>
          </p:cNvSpPr>
          <p:nvPr/>
        </p:nvSpPr>
        <p:spPr bwMode="auto">
          <a:xfrm>
            <a:off x="4716016" y="3789040"/>
            <a:ext cx="4248472" cy="2376264"/>
          </a:xfrm>
          <a:prstGeom prst="wedgeRoundRectCallout">
            <a:avLst>
              <a:gd name="adj1" fmla="val -61223"/>
              <a:gd name="adj2" fmla="val -37084"/>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spcAft>
                <a:spcPts val="1200"/>
              </a:spcAft>
              <a:defRPr/>
            </a:pPr>
            <a:r>
              <a:rPr lang="ja-JP" altLang="en-US" sz="2400" dirty="0">
                <a:latin typeface="ＭＳ Ｐゴシック"/>
                <a:ea typeface="ＭＳ Ｐゴシック"/>
                <a:cs typeface="ＭＳ Ｐゴシック"/>
              </a:rPr>
              <a:t>確認クイズの後には、アンケートにもご記入ください。</a:t>
            </a:r>
            <a:endParaRPr lang="en-US" altLang="ja-JP" sz="2400" dirty="0">
              <a:latin typeface="ＭＳ Ｐゴシック"/>
              <a:ea typeface="ＭＳ Ｐゴシック"/>
              <a:cs typeface="ＭＳ Ｐゴシック"/>
            </a:endParaRPr>
          </a:p>
          <a:p>
            <a:pPr>
              <a:lnSpc>
                <a:spcPct val="120000"/>
              </a:lnSpc>
              <a:spcAft>
                <a:spcPts val="1200"/>
              </a:spcAft>
              <a:defRPr/>
            </a:pPr>
            <a:r>
              <a:rPr lang="ja-JP" altLang="en-US" sz="2400" dirty="0">
                <a:latin typeface="ＭＳ Ｐゴシック"/>
                <a:ea typeface="ＭＳ Ｐゴシック"/>
                <a:cs typeface="ＭＳ Ｐゴシック"/>
              </a:rPr>
              <a:t>あともう一息、がんばってくっださいね！</a:t>
            </a:r>
            <a:endParaRPr lang="en-US" altLang="ja-JP" sz="2400" dirty="0">
              <a:latin typeface="ＭＳ Ｐゴシック"/>
              <a:ea typeface="ＭＳ Ｐゴシック"/>
              <a:cs typeface="ＭＳ Ｐゴシック"/>
            </a:endParaRPr>
          </a:p>
        </p:txBody>
      </p:sp>
    </p:spTree>
    <p:extLst>
      <p:ext uri="{BB962C8B-B14F-4D97-AF65-F5344CB8AC3E}">
        <p14:creationId xmlns:p14="http://schemas.microsoft.com/office/powerpoint/2010/main" val="1926280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23528" y="3573016"/>
            <a:ext cx="5832648" cy="23762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 name="正方形/長方形 4"/>
          <p:cNvSpPr/>
          <p:nvPr/>
        </p:nvSpPr>
        <p:spPr>
          <a:xfrm>
            <a:off x="7308304" y="4005064"/>
            <a:ext cx="1835696" cy="2852936"/>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a:t>確認クイズ（第１問）</a:t>
            </a:r>
            <a:endParaRPr lang="ja-JP" altLang="en-US" dirty="0"/>
          </a:p>
        </p:txBody>
      </p:sp>
      <p:sp>
        <p:nvSpPr>
          <p:cNvPr id="3" name="コンテンツ プレースホルダー 2"/>
          <p:cNvSpPr>
            <a:spLocks noGrp="1"/>
          </p:cNvSpPr>
          <p:nvPr>
            <p:ph sz="quarter" idx="1"/>
          </p:nvPr>
        </p:nvSpPr>
        <p:spPr/>
        <p:txBody>
          <a:bodyPr>
            <a:normAutofit/>
          </a:bodyPr>
          <a:lstStyle/>
          <a:p>
            <a:pPr marL="0" indent="0">
              <a:lnSpc>
                <a:spcPct val="120000"/>
              </a:lnSpc>
              <a:spcBef>
                <a:spcPts val="0"/>
              </a:spcBef>
              <a:spcAft>
                <a:spcPts val="1200"/>
              </a:spcAft>
              <a:buNone/>
            </a:pPr>
            <a:r>
              <a:rPr lang="en-US" altLang="ja-JP" dirty="0"/>
              <a:t>Q.1</a:t>
            </a:r>
            <a:r>
              <a:rPr lang="ja-JP" altLang="ja-JP" dirty="0"/>
              <a:t>：調子が悪そうな部下をみつけたときには、上司として</a:t>
            </a:r>
            <a:r>
              <a:rPr lang="ja-JP" altLang="en-US" dirty="0"/>
              <a:t>、</a:t>
            </a:r>
            <a:r>
              <a:rPr lang="ja-JP" altLang="ja-JP" dirty="0"/>
              <a:t>まずはどのような対応をするとよいでしょうか？</a:t>
            </a:r>
            <a:endParaRPr lang="en-US" altLang="ja-JP" dirty="0"/>
          </a:p>
          <a:p>
            <a:pPr marL="0" indent="0">
              <a:buNone/>
            </a:pPr>
            <a:endParaRPr lang="ja-JP" altLang="ja-JP" dirty="0"/>
          </a:p>
        </p:txBody>
      </p:sp>
      <p:pic>
        <p:nvPicPr>
          <p:cNvPr id="4" name="図 3" descr="部下こまっ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2564904"/>
            <a:ext cx="3689655" cy="5921896"/>
          </a:xfrm>
          <a:prstGeom prst="rect">
            <a:avLst/>
          </a:prstGeom>
          <a:effectLst>
            <a:outerShdw blurRad="50800" dist="114300" dir="8100000" algn="tr" rotWithShape="0">
              <a:prstClr val="black">
                <a:alpha val="23000"/>
              </a:prstClr>
            </a:outerShdw>
          </a:effectLst>
        </p:spPr>
      </p:pic>
      <p:sp>
        <p:nvSpPr>
          <p:cNvPr id="7" name="正方形/長方形 6">
            <a:extLst>
              <a:ext uri="{FF2B5EF4-FFF2-40B4-BE49-F238E27FC236}">
                <a16:creationId xmlns:a16="http://schemas.microsoft.com/office/drawing/2014/main" id="{92803A3F-A065-C14B-919E-2576620ABABC}"/>
              </a:ext>
            </a:extLst>
          </p:cNvPr>
          <p:cNvSpPr/>
          <p:nvPr/>
        </p:nvSpPr>
        <p:spPr>
          <a:xfrm>
            <a:off x="638362" y="3837818"/>
            <a:ext cx="5301790" cy="923330"/>
          </a:xfrm>
          <a:prstGeom prst="rect">
            <a:avLst/>
          </a:prstGeom>
        </p:spPr>
        <p:txBody>
          <a:bodyPr wrap="square">
            <a:spAutoFit/>
          </a:bodyPr>
          <a:lstStyle/>
          <a:p>
            <a:pPr marL="514350" indent="-514350">
              <a:lnSpc>
                <a:spcPct val="130000"/>
              </a:lnSpc>
              <a:spcAft>
                <a:spcPts val="1800"/>
              </a:spcAft>
              <a:buClr>
                <a:schemeClr val="tx1"/>
              </a:buClr>
              <a:buSzPct val="100000"/>
              <a:buFont typeface="+mj-lt"/>
              <a:buAutoNum type="arabicPeriod"/>
            </a:pPr>
            <a:r>
              <a:rPr lang="ja-JP" altLang="ja-JP" sz="2000" dirty="0">
                <a:latin typeface="ＭＳ Ｐゴシック"/>
                <a:ea typeface="ＭＳ Ｐゴシック"/>
              </a:rPr>
              <a:t>とりあえず様子をみる</a:t>
            </a:r>
          </a:p>
          <a:p>
            <a:pPr marL="514350" indent="-514350">
              <a:lnSpc>
                <a:spcPct val="130000"/>
              </a:lnSpc>
              <a:spcAft>
                <a:spcPts val="1800"/>
              </a:spcAft>
              <a:buClr>
                <a:schemeClr val="tx1"/>
              </a:buClr>
              <a:buSzPct val="100000"/>
              <a:buFont typeface="+mj-lt"/>
              <a:buAutoNum type="arabicPeriod"/>
            </a:pPr>
            <a:r>
              <a:rPr lang="ja-JP" altLang="ja-JP" sz="2000" dirty="0">
                <a:latin typeface="ＭＳ Ｐゴシック"/>
                <a:ea typeface="ＭＳ Ｐゴシック"/>
              </a:rPr>
              <a:t>声をかけて調子を聞いてみる</a:t>
            </a:r>
            <a:endParaRPr lang="en-US" altLang="ja-JP" sz="2000" dirty="0">
              <a:latin typeface="ＭＳ Ｐゴシック"/>
              <a:ea typeface="ＭＳ Ｐゴシック"/>
            </a:endParaRPr>
          </a:p>
          <a:p>
            <a:pPr marL="514350" indent="-514350">
              <a:lnSpc>
                <a:spcPct val="130000"/>
              </a:lnSpc>
              <a:spcAft>
                <a:spcPts val="1800"/>
              </a:spcAft>
              <a:buClr>
                <a:schemeClr val="tx1"/>
              </a:buClr>
              <a:buSzPct val="100000"/>
              <a:buFont typeface="+mj-lt"/>
              <a:buAutoNum type="arabicPeriod"/>
            </a:pPr>
            <a:r>
              <a:rPr lang="ja-JP" altLang="ja-JP" sz="2000" dirty="0">
                <a:latin typeface="ＭＳ Ｐゴシック"/>
                <a:ea typeface="ＭＳ Ｐゴシック"/>
              </a:rPr>
              <a:t>本人が何か言ってくるまで待つ</a:t>
            </a:r>
            <a:endParaRPr lang="ja-JP" altLang="en-US" sz="2000" dirty="0">
              <a:latin typeface="ＭＳ Ｐゴシック"/>
              <a:ea typeface="ＭＳ Ｐゴシック"/>
            </a:endParaRPr>
          </a:p>
        </p:txBody>
      </p:sp>
    </p:spTree>
    <p:extLst>
      <p:ext uri="{BB962C8B-B14F-4D97-AF65-F5344CB8AC3E}">
        <p14:creationId xmlns:p14="http://schemas.microsoft.com/office/powerpoint/2010/main" val="12139605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確認クイズ（第１問）</a:t>
            </a:r>
            <a:endParaRPr lang="ja-JP" altLang="en-US" dirty="0"/>
          </a:p>
        </p:txBody>
      </p:sp>
      <p:sp>
        <p:nvSpPr>
          <p:cNvPr id="3" name="コンテンツ プレースホルダー 2"/>
          <p:cNvSpPr>
            <a:spLocks noGrp="1"/>
          </p:cNvSpPr>
          <p:nvPr>
            <p:ph sz="quarter" idx="1"/>
          </p:nvPr>
        </p:nvSpPr>
        <p:spPr>
          <a:xfrm>
            <a:off x="611560" y="2492896"/>
            <a:ext cx="8153400" cy="604664"/>
          </a:xfrm>
        </p:spPr>
        <p:txBody>
          <a:bodyPr>
            <a:normAutofit/>
          </a:bodyPr>
          <a:lstStyle/>
          <a:p>
            <a:pPr marL="0" indent="0">
              <a:buNone/>
            </a:pPr>
            <a:r>
              <a:rPr lang="ja-JP" altLang="en-US" dirty="0"/>
              <a:t>正解は</a:t>
            </a:r>
            <a:r>
              <a:rPr lang="ja-JP" altLang="en-US" dirty="0">
                <a:solidFill>
                  <a:srgbClr val="FF0000"/>
                </a:solidFill>
              </a:rPr>
              <a:t>「</a:t>
            </a:r>
            <a:r>
              <a:rPr lang="ja-JP" altLang="ja-JP" dirty="0">
                <a:solidFill>
                  <a:srgbClr val="FF0000"/>
                </a:solidFill>
              </a:rPr>
              <a:t>声をかけて調子を聞いてみる</a:t>
            </a:r>
            <a:r>
              <a:rPr lang="ja-JP" altLang="en-US" dirty="0">
                <a:solidFill>
                  <a:srgbClr val="FF0000"/>
                </a:solidFill>
              </a:rPr>
              <a:t>」</a:t>
            </a:r>
            <a:r>
              <a:rPr lang="ja-JP" altLang="en-US" dirty="0"/>
              <a:t>です。</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9201" y="4078862"/>
            <a:ext cx="2072447" cy="2367153"/>
          </a:xfrm>
          <a:prstGeom prst="rect">
            <a:avLst/>
          </a:prstGeom>
          <a:ln/>
        </p:spPr>
        <p:style>
          <a:lnRef idx="3">
            <a:schemeClr val="lt1"/>
          </a:lnRef>
          <a:fillRef idx="1">
            <a:schemeClr val="accent2"/>
          </a:fillRef>
          <a:effectRef idx="1">
            <a:schemeClr val="accent2"/>
          </a:effectRef>
          <a:fontRef idx="minor">
            <a:schemeClr val="lt1"/>
          </a:fontRef>
        </p:style>
      </p:pic>
      <p:sp>
        <p:nvSpPr>
          <p:cNvPr id="5" name="AutoShape 6"/>
          <p:cNvSpPr>
            <a:spLocks noChangeArrowheads="1"/>
          </p:cNvSpPr>
          <p:nvPr/>
        </p:nvSpPr>
        <p:spPr bwMode="auto">
          <a:xfrm>
            <a:off x="2843808" y="4797152"/>
            <a:ext cx="6048672" cy="1440160"/>
          </a:xfrm>
          <a:prstGeom prst="wedgeRoundRectCallout">
            <a:avLst>
              <a:gd name="adj1" fmla="val -61694"/>
              <a:gd name="adj2" fmla="val 30684"/>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調子が悪そうな部下を見つけたら、まずは声をかけて調子を聞いてみましょう。</a:t>
            </a:r>
          </a:p>
        </p:txBody>
      </p:sp>
    </p:spTree>
    <p:extLst>
      <p:ext uri="{BB962C8B-B14F-4D97-AF65-F5344CB8AC3E}">
        <p14:creationId xmlns:p14="http://schemas.microsoft.com/office/powerpoint/2010/main" val="32720130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39552" y="3284984"/>
            <a:ext cx="5472608" cy="32403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a:t>確認クイズ（第</a:t>
            </a:r>
            <a:r>
              <a:rPr lang="en-US" altLang="ja-JP"/>
              <a:t>2</a:t>
            </a:r>
            <a:r>
              <a:rPr lang="ja-JP" altLang="en-US"/>
              <a:t>問）</a:t>
            </a:r>
            <a:endParaRPr lang="ja-JP" altLang="en-US" dirty="0"/>
          </a:p>
        </p:txBody>
      </p:sp>
      <p:sp>
        <p:nvSpPr>
          <p:cNvPr id="3" name="コンテンツ プレースホルダー 2"/>
          <p:cNvSpPr>
            <a:spLocks noGrp="1"/>
          </p:cNvSpPr>
          <p:nvPr>
            <p:ph sz="quarter" idx="1"/>
          </p:nvPr>
        </p:nvSpPr>
        <p:spPr>
          <a:xfrm>
            <a:off x="611560" y="1772816"/>
            <a:ext cx="8153400" cy="1440160"/>
          </a:xfrm>
        </p:spPr>
        <p:txBody>
          <a:bodyPr>
            <a:normAutofit fontScale="85000" lnSpcReduction="20000"/>
          </a:bodyPr>
          <a:lstStyle/>
          <a:p>
            <a:pPr marL="0" indent="0">
              <a:lnSpc>
                <a:spcPct val="130000"/>
              </a:lnSpc>
              <a:spcBef>
                <a:spcPts val="0"/>
              </a:spcBef>
              <a:buNone/>
            </a:pPr>
            <a:r>
              <a:rPr lang="ja-JP" altLang="ja-JP" dirty="0"/>
              <a:t>部下</a:t>
            </a:r>
            <a:r>
              <a:rPr lang="ja-JP" altLang="en-US" dirty="0"/>
              <a:t>に</a:t>
            </a:r>
            <a:r>
              <a:rPr lang="ja-JP" altLang="ja-JP" dirty="0"/>
              <a:t>話を聞</a:t>
            </a:r>
            <a:r>
              <a:rPr lang="ja-JP" altLang="en-US" dirty="0"/>
              <a:t>く</a:t>
            </a:r>
            <a:r>
              <a:rPr lang="ja-JP" altLang="ja-JP" dirty="0"/>
              <a:t>と「残業続きで</a:t>
            </a:r>
            <a:r>
              <a:rPr lang="ja-JP" altLang="en-US" dirty="0"/>
              <a:t>、</a:t>
            </a:r>
            <a:r>
              <a:rPr lang="ja-JP" altLang="ja-JP" dirty="0"/>
              <a:t>ここ</a:t>
            </a:r>
            <a:r>
              <a:rPr lang="en-US" altLang="ja-JP" dirty="0"/>
              <a:t>2</a:t>
            </a:r>
            <a:r>
              <a:rPr lang="ja-JP" altLang="ja-JP" dirty="0"/>
              <a:t>週間くらいほとんど</a:t>
            </a:r>
            <a:r>
              <a:rPr lang="ja-JP" altLang="en-US" dirty="0"/>
              <a:t>寝られず、</a:t>
            </a:r>
            <a:r>
              <a:rPr lang="ja-JP" altLang="ja-JP" dirty="0"/>
              <a:t>とてもつらい」とのことでした。上司としてどのような対応をするとよいでしょうか？</a:t>
            </a:r>
            <a:endParaRPr lang="en-US" altLang="ja-JP" dirty="0"/>
          </a:p>
          <a:p>
            <a:pPr marL="0" indent="0">
              <a:lnSpc>
                <a:spcPct val="130000"/>
              </a:lnSpc>
              <a:spcBef>
                <a:spcPts val="0"/>
              </a:spcBef>
              <a:buNone/>
            </a:pPr>
            <a:endParaRPr lang="ja-JP" altLang="ja-JP" dirty="0"/>
          </a:p>
        </p:txBody>
      </p:sp>
      <p:sp>
        <p:nvSpPr>
          <p:cNvPr id="4" name="正方形/長方形 3"/>
          <p:cNvSpPr/>
          <p:nvPr/>
        </p:nvSpPr>
        <p:spPr>
          <a:xfrm>
            <a:off x="683568" y="3429000"/>
            <a:ext cx="5112568" cy="2939266"/>
          </a:xfrm>
          <a:prstGeom prst="rect">
            <a:avLst/>
          </a:prstGeom>
        </p:spPr>
        <p:txBody>
          <a:bodyPr wrap="square">
            <a:spAutoFit/>
          </a:bodyPr>
          <a:lstStyle/>
          <a:p>
            <a:pPr marL="514350" indent="-514350">
              <a:lnSpc>
                <a:spcPct val="130000"/>
              </a:lnSpc>
              <a:spcBef>
                <a:spcPts val="0"/>
              </a:spcBef>
              <a:spcAft>
                <a:spcPts val="1800"/>
              </a:spcAft>
              <a:buClr>
                <a:schemeClr val="tx1"/>
              </a:buClr>
              <a:buSzPct val="100000"/>
              <a:buFont typeface="+mj-lt"/>
              <a:buAutoNum type="arabicPeriod"/>
            </a:pPr>
            <a:r>
              <a:rPr lang="ja-JP" altLang="ja-JP" sz="2000" dirty="0">
                <a:latin typeface="ＭＳ Ｐゴシック"/>
                <a:ea typeface="ＭＳ Ｐゴシック"/>
                <a:cs typeface="ＭＳ Ｐゴシック"/>
              </a:rPr>
              <a:t>「みんな似たような状況だから、ここが頑張りどきだよね」と業務に目を向けさせる</a:t>
            </a:r>
          </a:p>
          <a:p>
            <a:pPr marL="514350" indent="-514350">
              <a:lnSpc>
                <a:spcPct val="130000"/>
              </a:lnSpc>
              <a:spcBef>
                <a:spcPts val="0"/>
              </a:spcBef>
              <a:spcAft>
                <a:spcPts val="1800"/>
              </a:spcAft>
              <a:buClr>
                <a:schemeClr val="tx1"/>
              </a:buClr>
              <a:buSzPct val="100000"/>
              <a:buFont typeface="+mj-lt"/>
              <a:buAutoNum type="arabicPeriod"/>
            </a:pPr>
            <a:r>
              <a:rPr lang="ja-JP" altLang="ja-JP" sz="2000" dirty="0">
                <a:latin typeface="ＭＳ Ｐゴシック"/>
                <a:ea typeface="ＭＳ Ｐゴシック"/>
                <a:cs typeface="ＭＳ Ｐゴシック"/>
              </a:rPr>
              <a:t>「自分もそうなんだよ」と自分の体験を話し、気晴らしなどのアドバイスをする</a:t>
            </a:r>
          </a:p>
          <a:p>
            <a:pPr marL="514350" indent="-514350">
              <a:lnSpc>
                <a:spcPct val="130000"/>
              </a:lnSpc>
              <a:spcBef>
                <a:spcPts val="0"/>
              </a:spcBef>
              <a:spcAft>
                <a:spcPts val="1800"/>
              </a:spcAft>
              <a:buClr>
                <a:schemeClr val="tx1"/>
              </a:buClr>
              <a:buSzPct val="100000"/>
              <a:buFont typeface="+mj-lt"/>
              <a:buAutoNum type="arabicPeriod"/>
            </a:pPr>
            <a:r>
              <a:rPr lang="ja-JP" altLang="ja-JP" sz="2000" dirty="0">
                <a:latin typeface="ＭＳ Ｐゴシック"/>
                <a:ea typeface="ＭＳ Ｐゴシック"/>
                <a:cs typeface="ＭＳ Ｐゴシック"/>
              </a:rPr>
              <a:t>健康問題がありそうなので、健康管理室に相談することを</a:t>
            </a:r>
            <a:r>
              <a:rPr lang="ja-JP" altLang="en-US" sz="2000" dirty="0">
                <a:latin typeface="ＭＳ Ｐゴシック"/>
                <a:ea typeface="ＭＳ Ｐゴシック"/>
                <a:cs typeface="ＭＳ Ｐゴシック"/>
              </a:rPr>
              <a:t>すす</a:t>
            </a:r>
            <a:r>
              <a:rPr lang="ja-JP" altLang="ja-JP" sz="2000" dirty="0">
                <a:latin typeface="ＭＳ Ｐゴシック"/>
                <a:ea typeface="ＭＳ Ｐゴシック"/>
                <a:cs typeface="ＭＳ Ｐゴシック"/>
              </a:rPr>
              <a:t>める</a:t>
            </a:r>
          </a:p>
        </p:txBody>
      </p:sp>
      <p:sp>
        <p:nvSpPr>
          <p:cNvPr id="5" name="正方形/長方形 4"/>
          <p:cNvSpPr/>
          <p:nvPr/>
        </p:nvSpPr>
        <p:spPr>
          <a:xfrm>
            <a:off x="7596336" y="4293096"/>
            <a:ext cx="1547664" cy="2564904"/>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16065" y="2852936"/>
            <a:ext cx="3480471" cy="400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43200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確認クイズ（第</a:t>
            </a:r>
            <a:r>
              <a:rPr lang="en-US" altLang="ja-JP"/>
              <a:t>2</a:t>
            </a:r>
            <a:r>
              <a:rPr lang="ja-JP" altLang="en-US"/>
              <a:t>問）</a:t>
            </a:r>
            <a:endParaRPr lang="ja-JP" altLang="en-US" dirty="0"/>
          </a:p>
        </p:txBody>
      </p:sp>
      <p:sp>
        <p:nvSpPr>
          <p:cNvPr id="3" name="コンテンツ プレースホルダー 2"/>
          <p:cNvSpPr>
            <a:spLocks noGrp="1"/>
          </p:cNvSpPr>
          <p:nvPr>
            <p:ph sz="quarter" idx="1"/>
          </p:nvPr>
        </p:nvSpPr>
        <p:spPr>
          <a:xfrm>
            <a:off x="611560" y="1916832"/>
            <a:ext cx="8153400" cy="1468760"/>
          </a:xfrm>
        </p:spPr>
        <p:txBody>
          <a:bodyPr>
            <a:normAutofit/>
          </a:bodyPr>
          <a:lstStyle/>
          <a:p>
            <a:pPr marL="0" indent="0">
              <a:lnSpc>
                <a:spcPct val="120000"/>
              </a:lnSpc>
              <a:buNone/>
            </a:pPr>
            <a:r>
              <a:rPr lang="ja-JP" altLang="en-US" dirty="0"/>
              <a:t>正解は</a:t>
            </a:r>
            <a:r>
              <a:rPr lang="ja-JP" altLang="en-US" dirty="0">
                <a:solidFill>
                  <a:srgbClr val="FF0000"/>
                </a:solidFill>
              </a:rPr>
              <a:t>「</a:t>
            </a:r>
            <a:r>
              <a:rPr lang="ja-JP" altLang="ja-JP" dirty="0">
                <a:solidFill>
                  <a:srgbClr val="FF0000"/>
                </a:solidFill>
              </a:rPr>
              <a:t>健康問題がありそうなので、健康管理室に相談することを勧める</a:t>
            </a:r>
            <a:r>
              <a:rPr lang="ja-JP" altLang="en-US" dirty="0">
                <a:solidFill>
                  <a:srgbClr val="FF0000"/>
                </a:solidFill>
              </a:rPr>
              <a:t>」</a:t>
            </a:r>
            <a:r>
              <a:rPr lang="ja-JP" altLang="en-US" dirty="0"/>
              <a:t>です。</a:t>
            </a:r>
            <a:endParaRPr lang="ja-JP" altLang="ja-JP"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9201" y="4294886"/>
            <a:ext cx="2072447" cy="2367152"/>
          </a:xfrm>
          <a:prstGeom prst="rect">
            <a:avLst/>
          </a:prstGeom>
          <a:ln/>
        </p:spPr>
        <p:style>
          <a:lnRef idx="3">
            <a:schemeClr val="lt1"/>
          </a:lnRef>
          <a:fillRef idx="1">
            <a:schemeClr val="accent2"/>
          </a:fillRef>
          <a:effectRef idx="1">
            <a:schemeClr val="accent2"/>
          </a:effectRef>
          <a:fontRef idx="minor">
            <a:schemeClr val="lt1"/>
          </a:fontRef>
        </p:style>
      </p:pic>
      <p:sp>
        <p:nvSpPr>
          <p:cNvPr id="7" name="AutoShape 6"/>
          <p:cNvSpPr>
            <a:spLocks noChangeArrowheads="1"/>
          </p:cNvSpPr>
          <p:nvPr/>
        </p:nvSpPr>
        <p:spPr bwMode="auto">
          <a:xfrm>
            <a:off x="2843808" y="3573016"/>
            <a:ext cx="6048672" cy="3024336"/>
          </a:xfrm>
          <a:prstGeom prst="wedgeRoundRectCallout">
            <a:avLst>
              <a:gd name="adj1" fmla="val -58095"/>
              <a:gd name="adj2" fmla="val 17959"/>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安易に励ます、一方的にアドバイスをする、という対応は逆効果です。</a:t>
            </a:r>
            <a:endParaRPr lang="en-US" altLang="ja-JP" sz="2400" dirty="0">
              <a:latin typeface="ＭＳ Ｐゴシック"/>
              <a:ea typeface="ＭＳ Ｐゴシック"/>
              <a:cs typeface="ＭＳ Ｐゴシック"/>
            </a:endParaRPr>
          </a:p>
          <a:p>
            <a:pPr>
              <a:lnSpc>
                <a:spcPct val="120000"/>
              </a:lnSpc>
              <a:defRPr/>
            </a:pPr>
            <a:r>
              <a:rPr lang="ja-JP" altLang="en-US" sz="2400" dirty="0">
                <a:latin typeface="ＭＳ Ｐゴシック"/>
                <a:ea typeface="ＭＳ Ｐゴシック"/>
                <a:cs typeface="ＭＳ Ｐゴシック"/>
              </a:rPr>
              <a:t>部下が不調を訴えたら、自分で対応しようとせずに健康管理室への相談を勧めましょう。どのように対応すればよいかわからない場合も同様です。</a:t>
            </a:r>
          </a:p>
        </p:txBody>
      </p:sp>
    </p:spTree>
    <p:extLst>
      <p:ext uri="{BB962C8B-B14F-4D97-AF65-F5344CB8AC3E}">
        <p14:creationId xmlns:p14="http://schemas.microsoft.com/office/powerpoint/2010/main" val="2150359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95536" y="3501008"/>
            <a:ext cx="5472608" cy="32403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a:t>確認クイズ（第</a:t>
            </a:r>
            <a:r>
              <a:rPr lang="en-US" altLang="ja-JP"/>
              <a:t>3</a:t>
            </a:r>
            <a:r>
              <a:rPr lang="ja-JP" altLang="en-US"/>
              <a:t>問）</a:t>
            </a:r>
            <a:endParaRPr lang="ja-JP" altLang="en-US" dirty="0"/>
          </a:p>
        </p:txBody>
      </p:sp>
      <p:sp>
        <p:nvSpPr>
          <p:cNvPr id="3" name="コンテンツ プレースホルダー 2"/>
          <p:cNvSpPr>
            <a:spLocks noGrp="1"/>
          </p:cNvSpPr>
          <p:nvPr>
            <p:ph sz="quarter" idx="1"/>
          </p:nvPr>
        </p:nvSpPr>
        <p:spPr>
          <a:xfrm>
            <a:off x="612648" y="1600200"/>
            <a:ext cx="5687544" cy="1900808"/>
          </a:xfrm>
        </p:spPr>
        <p:txBody>
          <a:bodyPr>
            <a:normAutofit fontScale="85000" lnSpcReduction="20000"/>
          </a:bodyPr>
          <a:lstStyle/>
          <a:p>
            <a:pPr marL="0" indent="0">
              <a:lnSpc>
                <a:spcPct val="130000"/>
              </a:lnSpc>
              <a:spcBef>
                <a:spcPts val="0"/>
              </a:spcBef>
              <a:buNone/>
            </a:pPr>
            <a:r>
              <a:rPr lang="ja-JP" altLang="ja-JP" dirty="0"/>
              <a:t>話を聞いていると、部下が「自分は能力が無いダメな人間です。死にたいです」と言いました。上司としてどのような対応をするとよいでしょうか？</a:t>
            </a:r>
          </a:p>
          <a:p>
            <a:pPr marL="0" indent="0">
              <a:lnSpc>
                <a:spcPct val="130000"/>
              </a:lnSpc>
              <a:spcBef>
                <a:spcPts val="0"/>
              </a:spcBef>
              <a:buClrTx/>
              <a:buSzPct val="100000"/>
              <a:buNone/>
            </a:pPr>
            <a:endParaRPr lang="ja-JP" altLang="ja-JP" dirty="0"/>
          </a:p>
        </p:txBody>
      </p:sp>
      <p:sp>
        <p:nvSpPr>
          <p:cNvPr id="4" name="正方形/長方形 3"/>
          <p:cNvSpPr/>
          <p:nvPr/>
        </p:nvSpPr>
        <p:spPr>
          <a:xfrm>
            <a:off x="611560" y="3573016"/>
            <a:ext cx="4824536" cy="3083921"/>
          </a:xfrm>
          <a:prstGeom prst="rect">
            <a:avLst/>
          </a:prstGeom>
        </p:spPr>
        <p:txBody>
          <a:bodyPr wrap="square">
            <a:spAutoFit/>
          </a:bodyPr>
          <a:lstStyle/>
          <a:p>
            <a:pPr marL="514350" indent="-514350">
              <a:lnSpc>
                <a:spcPct val="110000"/>
              </a:lnSpc>
              <a:spcBef>
                <a:spcPts val="0"/>
              </a:spcBef>
              <a:spcAft>
                <a:spcPts val="600"/>
              </a:spcAft>
              <a:buClrTx/>
              <a:buSzPct val="100000"/>
              <a:buFont typeface="+mj-lt"/>
              <a:buAutoNum type="arabicPeriod"/>
            </a:pPr>
            <a:r>
              <a:rPr lang="ja-JP" altLang="ja-JP" sz="2400" dirty="0">
                <a:latin typeface="ＭＳ Ｐゴシック"/>
                <a:ea typeface="ＭＳ Ｐゴシック"/>
                <a:cs typeface="ＭＳ Ｐゴシック"/>
              </a:rPr>
              <a:t>「簡単に死ぬなんて言うな！」と叱る</a:t>
            </a:r>
          </a:p>
          <a:p>
            <a:pPr marL="514350" indent="-514350">
              <a:lnSpc>
                <a:spcPct val="110000"/>
              </a:lnSpc>
              <a:spcBef>
                <a:spcPts val="0"/>
              </a:spcBef>
              <a:spcAft>
                <a:spcPts val="600"/>
              </a:spcAft>
              <a:buClrTx/>
              <a:buSzPct val="100000"/>
              <a:buFont typeface="+mj-lt"/>
              <a:buAutoNum type="arabicPeriod"/>
            </a:pPr>
            <a:r>
              <a:rPr lang="ja-JP" altLang="ja-JP" sz="2400" dirty="0">
                <a:latin typeface="ＭＳ Ｐゴシック"/>
                <a:ea typeface="ＭＳ Ｐゴシック"/>
                <a:cs typeface="ＭＳ Ｐゴシック"/>
              </a:rPr>
              <a:t>死にたいという人ほど死なないので、聞き流す</a:t>
            </a:r>
          </a:p>
          <a:p>
            <a:pPr marL="514350" indent="-514350">
              <a:lnSpc>
                <a:spcPct val="110000"/>
              </a:lnSpc>
              <a:spcBef>
                <a:spcPts val="0"/>
              </a:spcBef>
              <a:spcAft>
                <a:spcPts val="600"/>
              </a:spcAft>
              <a:buClrTx/>
              <a:buSzPct val="100000"/>
              <a:buFont typeface="+mj-lt"/>
              <a:buAutoNum type="arabicPeriod"/>
            </a:pPr>
            <a:r>
              <a:rPr lang="ja-JP" altLang="ja-JP" sz="2400" dirty="0">
                <a:latin typeface="ＭＳ Ｐゴシック"/>
                <a:ea typeface="ＭＳ Ｐゴシック"/>
                <a:cs typeface="ＭＳ Ｐゴシック"/>
              </a:rPr>
              <a:t>部下を説得し、健康管理室に連れていくか、すぐに上司が健康管理室に相談にいく</a:t>
            </a:r>
          </a:p>
        </p:txBody>
      </p:sp>
      <p:sp>
        <p:nvSpPr>
          <p:cNvPr id="5" name="正方形/長方形 4"/>
          <p:cNvSpPr/>
          <p:nvPr/>
        </p:nvSpPr>
        <p:spPr>
          <a:xfrm>
            <a:off x="7595896" y="3783608"/>
            <a:ext cx="1548103" cy="3074392"/>
          </a:xfrm>
          <a:prstGeom prst="rect">
            <a:avLst/>
          </a:pr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2110714"/>
            <a:ext cx="3107879" cy="47472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3200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確認クイズ（第</a:t>
            </a:r>
            <a:r>
              <a:rPr lang="en-US" altLang="ja-JP"/>
              <a:t>3</a:t>
            </a:r>
            <a:r>
              <a:rPr lang="ja-JP" altLang="en-US"/>
              <a:t>問）</a:t>
            </a:r>
            <a:endParaRPr lang="ja-JP" altLang="en-US" dirty="0"/>
          </a:p>
        </p:txBody>
      </p:sp>
      <p:sp>
        <p:nvSpPr>
          <p:cNvPr id="3" name="コンテンツ プレースホルダー 2"/>
          <p:cNvSpPr>
            <a:spLocks noGrp="1"/>
          </p:cNvSpPr>
          <p:nvPr>
            <p:ph sz="quarter" idx="1"/>
          </p:nvPr>
        </p:nvSpPr>
        <p:spPr>
          <a:xfrm>
            <a:off x="611560" y="1988840"/>
            <a:ext cx="8153400" cy="1468760"/>
          </a:xfrm>
        </p:spPr>
        <p:txBody>
          <a:bodyPr>
            <a:normAutofit/>
          </a:bodyPr>
          <a:lstStyle/>
          <a:p>
            <a:pPr marL="0" indent="0">
              <a:lnSpc>
                <a:spcPct val="130000"/>
              </a:lnSpc>
              <a:spcBef>
                <a:spcPts val="0"/>
              </a:spcBef>
              <a:buClrTx/>
              <a:buSzPct val="100000"/>
              <a:buNone/>
            </a:pPr>
            <a:r>
              <a:rPr lang="ja-JP" altLang="en-US" dirty="0"/>
              <a:t>正解は</a:t>
            </a:r>
            <a:r>
              <a:rPr lang="ja-JP" altLang="en-US" dirty="0">
                <a:solidFill>
                  <a:srgbClr val="FF0000"/>
                </a:solidFill>
              </a:rPr>
              <a:t>「</a:t>
            </a:r>
            <a:r>
              <a:rPr lang="ja-JP" altLang="ja-JP" dirty="0">
                <a:solidFill>
                  <a:srgbClr val="FF0000"/>
                </a:solidFill>
              </a:rPr>
              <a:t>部下を説得し、健康管理室に連れていくか、すぐに上司が健康管理室に相談にいく</a:t>
            </a:r>
            <a:r>
              <a:rPr lang="ja-JP" altLang="en-US" dirty="0">
                <a:solidFill>
                  <a:srgbClr val="FF0000"/>
                </a:solidFill>
              </a:rPr>
              <a:t>」</a:t>
            </a:r>
            <a:r>
              <a:rPr lang="ja-JP" altLang="en-US" dirty="0"/>
              <a:t>です。</a:t>
            </a:r>
            <a:endParaRPr lang="ja-JP" altLang="ja-JP"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8" y="4509120"/>
            <a:ext cx="1824277" cy="2083693"/>
          </a:xfrm>
          <a:prstGeom prst="rect">
            <a:avLst/>
          </a:prstGeom>
          <a:ln/>
        </p:spPr>
        <p:style>
          <a:lnRef idx="3">
            <a:schemeClr val="lt1"/>
          </a:lnRef>
          <a:fillRef idx="1">
            <a:schemeClr val="accent2"/>
          </a:fillRef>
          <a:effectRef idx="1">
            <a:schemeClr val="accent2"/>
          </a:effectRef>
          <a:fontRef idx="minor">
            <a:schemeClr val="lt1"/>
          </a:fontRef>
        </p:style>
      </p:pic>
      <p:sp>
        <p:nvSpPr>
          <p:cNvPr id="5" name="AutoShape 6"/>
          <p:cNvSpPr>
            <a:spLocks noChangeArrowheads="1"/>
          </p:cNvSpPr>
          <p:nvPr/>
        </p:nvSpPr>
        <p:spPr bwMode="auto">
          <a:xfrm>
            <a:off x="2843808" y="3789040"/>
            <a:ext cx="5904656" cy="2736304"/>
          </a:xfrm>
          <a:prstGeom prst="wedgeRoundRectCallout">
            <a:avLst>
              <a:gd name="adj1" fmla="val -61792"/>
              <a:gd name="adj2" fmla="val 26731"/>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000" dirty="0">
                <a:latin typeface="ＭＳ Ｐゴシック"/>
                <a:ea typeface="ＭＳ Ｐゴシック"/>
                <a:cs typeface="ＭＳ Ｐゴシック"/>
              </a:rPr>
              <a:t>部下が「死にたい」などと訴える場合は、かなり深刻な状況です。冗談っぽく聞こえたとしても、放っておいたり様子を見たりせずに、すぐに健康管理室や人事担当者へつなげましょう。</a:t>
            </a:r>
            <a:endParaRPr lang="en-US" altLang="ja-JP" sz="2000" dirty="0">
              <a:latin typeface="ＭＳ Ｐゴシック"/>
              <a:ea typeface="ＭＳ Ｐゴシック"/>
              <a:cs typeface="ＭＳ Ｐゴシック"/>
            </a:endParaRPr>
          </a:p>
          <a:p>
            <a:pPr>
              <a:lnSpc>
                <a:spcPct val="120000"/>
              </a:lnSpc>
              <a:defRPr/>
            </a:pPr>
            <a:r>
              <a:rPr lang="ja-JP" altLang="en-US" sz="2000" dirty="0">
                <a:latin typeface="ＭＳ Ｐゴシック"/>
                <a:ea typeface="ＭＳ Ｐゴシック"/>
                <a:cs typeface="ＭＳ Ｐゴシック"/>
              </a:rPr>
              <a:t>どのように対応すればよいかわからない場合も同様です。</a:t>
            </a:r>
          </a:p>
        </p:txBody>
      </p:sp>
    </p:spTree>
    <p:extLst>
      <p:ext uri="{BB962C8B-B14F-4D97-AF65-F5344CB8AC3E}">
        <p14:creationId xmlns:p14="http://schemas.microsoft.com/office/powerpoint/2010/main" val="420733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7"/>
          </a:xfrm>
          <a:prstGeom prst="rect">
            <a:avLst/>
          </a:prstGeom>
        </p:spPr>
      </p:pic>
      <p:sp>
        <p:nvSpPr>
          <p:cNvPr id="19458"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健康管理室にて</a:t>
            </a:r>
          </a:p>
        </p:txBody>
      </p:sp>
      <p:pic>
        <p:nvPicPr>
          <p:cNvPr id="194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509120"/>
            <a:ext cx="1950364" cy="2227709"/>
          </a:xfrm>
          <a:prstGeom prst="rect">
            <a:avLst/>
          </a:prstGeom>
          <a:ln/>
        </p:spPr>
        <p:style>
          <a:lnRef idx="3">
            <a:schemeClr val="lt1"/>
          </a:lnRef>
          <a:fillRef idx="1">
            <a:schemeClr val="accent2"/>
          </a:fillRef>
          <a:effectRef idx="1">
            <a:schemeClr val="accent2"/>
          </a:effectRef>
          <a:fontRef idx="minor">
            <a:schemeClr val="lt1"/>
          </a:fontRef>
        </p:style>
      </p:pic>
      <p:sp>
        <p:nvSpPr>
          <p:cNvPr id="19460" name="AutoShape 4"/>
          <p:cNvSpPr>
            <a:spLocks noChangeArrowheads="1"/>
          </p:cNvSpPr>
          <p:nvPr/>
        </p:nvSpPr>
        <p:spPr bwMode="auto">
          <a:xfrm>
            <a:off x="457200" y="3190284"/>
            <a:ext cx="5770563" cy="1174820"/>
          </a:xfrm>
          <a:prstGeom prst="wedgeRoundRectCallout">
            <a:avLst>
              <a:gd name="adj1" fmla="val 56279"/>
              <a:gd name="adj2" fmla="val 1613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dirty="0">
                <a:latin typeface="ＭＳ Ｐゴシック"/>
                <a:ea typeface="ＭＳ Ｐゴシック"/>
                <a:cs typeface="ＭＳ Ｐゴシック"/>
              </a:rPr>
              <a:t>部をあげて営業強化を進めているんですが、うちのエリアは激戦区でしてね。木下さん</a:t>
            </a:r>
            <a:r>
              <a:rPr lang="ja-JP" altLang="en-US">
                <a:latin typeface="ＭＳ Ｐゴシック"/>
                <a:ea typeface="ＭＳ Ｐゴシック"/>
                <a:cs typeface="ＭＳ Ｐゴシック"/>
              </a:rPr>
              <a:t>の担当も</a:t>
            </a:r>
            <a:r>
              <a:rPr lang="ja-JP" altLang="en-US" dirty="0">
                <a:latin typeface="ＭＳ Ｐゴシック"/>
                <a:ea typeface="ＭＳ Ｐゴシック"/>
                <a:cs typeface="ＭＳ Ｐゴシック"/>
              </a:rPr>
              <a:t>ずっとノルマが達成できない状況なんです。</a:t>
            </a:r>
          </a:p>
        </p:txBody>
      </p:sp>
      <p:sp>
        <p:nvSpPr>
          <p:cNvPr id="19462" name="AutoShape 6"/>
          <p:cNvSpPr>
            <a:spLocks noChangeArrowheads="1"/>
          </p:cNvSpPr>
          <p:nvPr/>
        </p:nvSpPr>
        <p:spPr bwMode="auto">
          <a:xfrm>
            <a:off x="2843808" y="5157192"/>
            <a:ext cx="2808312" cy="1296144"/>
          </a:xfrm>
          <a:prstGeom prst="wedgeRoundRectCallout">
            <a:avLst>
              <a:gd name="adj1" fmla="val -65583"/>
              <a:gd name="adj2" fmla="val 9493"/>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000" dirty="0">
                <a:latin typeface="ＭＳ Ｐゴシック"/>
                <a:ea typeface="ＭＳ Ｐゴシック"/>
                <a:cs typeface="ＭＳ Ｐゴシック"/>
              </a:rPr>
              <a:t>そうですか。木下さんはどんな様子なんですか？</a:t>
            </a:r>
          </a:p>
        </p:txBody>
      </p:sp>
      <p:sp>
        <p:nvSpPr>
          <p:cNvPr id="11" name="正方形/長方形 10"/>
          <p:cNvSpPr/>
          <p:nvPr/>
        </p:nvSpPr>
        <p:spPr>
          <a:xfrm>
            <a:off x="7452320" y="3501008"/>
            <a:ext cx="1691680" cy="3356992"/>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2052" y="2204864"/>
            <a:ext cx="3552012" cy="4653136"/>
          </a:xfrm>
          <a:prstGeom prst="rect">
            <a:avLst/>
          </a:prstGeom>
          <a:noFill/>
          <a:ln>
            <a:noFill/>
          </a:ln>
          <a:effectLst>
            <a:outerShdw blurRad="63500" dist="38099" dir="2700000" algn="ctr" rotWithShape="0">
              <a:schemeClr val="tx1">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AutoShape 4"/>
          <p:cNvSpPr>
            <a:spLocks noChangeArrowheads="1"/>
          </p:cNvSpPr>
          <p:nvPr/>
        </p:nvSpPr>
        <p:spPr bwMode="auto">
          <a:xfrm>
            <a:off x="467544" y="1628800"/>
            <a:ext cx="5770563" cy="1440160"/>
          </a:xfrm>
          <a:prstGeom prst="wedgeRoundRectCallout">
            <a:avLst>
              <a:gd name="adj1" fmla="val 56279"/>
              <a:gd name="adj2" fmla="val 37225"/>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dirty="0">
                <a:latin typeface="ＭＳ Ｐゴシック"/>
                <a:ea typeface="ＭＳ Ｐゴシック"/>
                <a:cs typeface="ＭＳ Ｐゴシック"/>
              </a:rPr>
              <a:t>実は、部下の木下さんのことなんです。</a:t>
            </a:r>
          </a:p>
          <a:p>
            <a:pPr>
              <a:lnSpc>
                <a:spcPct val="120000"/>
              </a:lnSpc>
              <a:defRPr/>
            </a:pPr>
            <a:r>
              <a:rPr lang="ja-JP" altLang="en-US" dirty="0">
                <a:latin typeface="ＭＳ Ｐゴシック"/>
                <a:ea typeface="ＭＳ Ｐゴシック"/>
                <a:cs typeface="ＭＳ Ｐゴシック"/>
              </a:rPr>
              <a:t>入社</a:t>
            </a:r>
            <a:r>
              <a:rPr lang="en-US" altLang="ja-JP" dirty="0">
                <a:latin typeface="ＭＳ Ｐゴシック"/>
                <a:ea typeface="ＭＳ Ｐゴシック"/>
                <a:cs typeface="ＭＳ Ｐゴシック"/>
              </a:rPr>
              <a:t>4</a:t>
            </a:r>
            <a:r>
              <a:rPr lang="ja-JP" altLang="en-US">
                <a:latin typeface="ＭＳ Ｐゴシック"/>
                <a:ea typeface="ＭＳ Ｐゴシック"/>
                <a:cs typeface="ＭＳ Ｐゴシック"/>
              </a:rPr>
              <a:t>年目の営業職で</a:t>
            </a:r>
            <a:r>
              <a:rPr lang="ja-JP" altLang="en-US" dirty="0">
                <a:latin typeface="ＭＳ Ｐゴシック"/>
                <a:ea typeface="ＭＳ Ｐゴシック"/>
                <a:cs typeface="ＭＳ Ｐゴシック"/>
              </a:rPr>
              <a:t>、熱心にがんばってくれる頼もしいやつなんですが、最近</a:t>
            </a:r>
            <a:r>
              <a:rPr lang="ja-JP" altLang="en-US">
                <a:latin typeface="ＭＳ Ｐゴシック"/>
                <a:ea typeface="ＭＳ Ｐゴシック"/>
                <a:cs typeface="ＭＳ Ｐゴシック"/>
              </a:rPr>
              <a:t>は競合品も出て</a:t>
            </a:r>
            <a:r>
              <a:rPr lang="ja-JP" altLang="en-US" dirty="0">
                <a:latin typeface="ＭＳ Ｐゴシック"/>
                <a:ea typeface="ＭＳ Ｐゴシック"/>
                <a:cs typeface="ＭＳ Ｐゴシック"/>
              </a:rPr>
              <a:t>きて、なかなか成績があがらないんですよ。</a:t>
            </a:r>
          </a:p>
        </p:txBody>
      </p:sp>
    </p:spTree>
    <p:extLst>
      <p:ext uri="{BB962C8B-B14F-4D97-AF65-F5344CB8AC3E}">
        <p14:creationId xmlns:p14="http://schemas.microsoft.com/office/powerpoint/2010/main" val="38721695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39552" y="3356992"/>
            <a:ext cx="5472608" cy="32403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a:t>確認クイズ（第</a:t>
            </a:r>
            <a:r>
              <a:rPr lang="en-US" altLang="ja-JP"/>
              <a:t>4</a:t>
            </a:r>
            <a:r>
              <a:rPr lang="ja-JP" altLang="en-US"/>
              <a:t>問）</a:t>
            </a:r>
            <a:endParaRPr lang="ja-JP" altLang="en-US" dirty="0"/>
          </a:p>
        </p:txBody>
      </p:sp>
      <p:sp>
        <p:nvSpPr>
          <p:cNvPr id="3" name="コンテンツ プレースホルダー 2"/>
          <p:cNvSpPr>
            <a:spLocks noGrp="1"/>
          </p:cNvSpPr>
          <p:nvPr>
            <p:ph sz="quarter" idx="1"/>
          </p:nvPr>
        </p:nvSpPr>
        <p:spPr>
          <a:xfrm>
            <a:off x="612648" y="1600200"/>
            <a:ext cx="8153400" cy="1684784"/>
          </a:xfrm>
        </p:spPr>
        <p:txBody>
          <a:bodyPr>
            <a:normAutofit fontScale="92500"/>
          </a:bodyPr>
          <a:lstStyle/>
          <a:p>
            <a:pPr marL="0" indent="0">
              <a:lnSpc>
                <a:spcPct val="130000"/>
              </a:lnSpc>
              <a:spcBef>
                <a:spcPts val="0"/>
              </a:spcBef>
              <a:buNone/>
            </a:pPr>
            <a:r>
              <a:rPr lang="ja-JP" altLang="ja-JP" dirty="0"/>
              <a:t>明らかに調子が悪そうな部下に健康管理室へ相談に行くことを勧めましたが、頑なに拒否されてしまいました。上司としてどのような対応をするとよいでしょうか？</a:t>
            </a:r>
          </a:p>
        </p:txBody>
      </p:sp>
      <p:sp>
        <p:nvSpPr>
          <p:cNvPr id="4" name="正方形/長方形 3"/>
          <p:cNvSpPr/>
          <p:nvPr/>
        </p:nvSpPr>
        <p:spPr>
          <a:xfrm>
            <a:off x="7596336" y="4293096"/>
            <a:ext cx="1547664" cy="2564904"/>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40152" y="2996952"/>
            <a:ext cx="3480471" cy="400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 name="正方形/長方形 5"/>
          <p:cNvSpPr/>
          <p:nvPr/>
        </p:nvSpPr>
        <p:spPr>
          <a:xfrm>
            <a:off x="755576" y="3573016"/>
            <a:ext cx="5040560" cy="2831544"/>
          </a:xfrm>
          <a:prstGeom prst="rect">
            <a:avLst/>
          </a:prstGeom>
        </p:spPr>
        <p:txBody>
          <a:bodyPr wrap="square">
            <a:spAutoFit/>
          </a:bodyPr>
          <a:lstStyle/>
          <a:p>
            <a:pPr marL="514350" indent="-514350">
              <a:lnSpc>
                <a:spcPct val="110000"/>
              </a:lnSpc>
              <a:spcBef>
                <a:spcPts val="0"/>
              </a:spcBef>
              <a:spcAft>
                <a:spcPts val="1200"/>
              </a:spcAft>
              <a:buClrTx/>
              <a:buSzPct val="100000"/>
              <a:buFont typeface="+mj-lt"/>
              <a:buAutoNum type="arabicPeriod"/>
            </a:pPr>
            <a:r>
              <a:rPr lang="ja-JP" altLang="ja-JP" sz="2400" dirty="0">
                <a:latin typeface="ＭＳ Ｐゴシック"/>
                <a:ea typeface="ＭＳ Ｐゴシック"/>
                <a:cs typeface="ＭＳ Ｐゴシック"/>
              </a:rPr>
              <a:t>本人の意向を尊重し、しばらく様子をみておく</a:t>
            </a:r>
          </a:p>
          <a:p>
            <a:pPr marL="514350" indent="-514350">
              <a:lnSpc>
                <a:spcPct val="110000"/>
              </a:lnSpc>
              <a:spcBef>
                <a:spcPts val="0"/>
              </a:spcBef>
              <a:spcAft>
                <a:spcPts val="1200"/>
              </a:spcAft>
              <a:buClrTx/>
              <a:buSzPct val="100000"/>
              <a:buFont typeface="+mj-lt"/>
              <a:buAutoNum type="arabicPeriod"/>
            </a:pPr>
            <a:r>
              <a:rPr lang="ja-JP" altLang="ja-JP" sz="2400" dirty="0">
                <a:latin typeface="ＭＳ Ｐゴシック"/>
                <a:ea typeface="ＭＳ Ｐゴシック"/>
                <a:cs typeface="ＭＳ Ｐゴシック"/>
              </a:rPr>
              <a:t>健康管理室から何か理由をつけて呼び出してもらう</a:t>
            </a:r>
          </a:p>
          <a:p>
            <a:pPr marL="514350" indent="-514350">
              <a:lnSpc>
                <a:spcPct val="110000"/>
              </a:lnSpc>
              <a:spcBef>
                <a:spcPts val="0"/>
              </a:spcBef>
              <a:spcAft>
                <a:spcPts val="1200"/>
              </a:spcAft>
              <a:buClrTx/>
              <a:buSzPct val="100000"/>
              <a:buFont typeface="+mj-lt"/>
              <a:buAutoNum type="arabicPeriod"/>
            </a:pPr>
            <a:r>
              <a:rPr lang="ja-JP" altLang="ja-JP" sz="2400" dirty="0">
                <a:latin typeface="ＭＳ Ｐゴシック"/>
                <a:ea typeface="ＭＳ Ｐゴシック"/>
                <a:cs typeface="ＭＳ Ｐゴシック"/>
              </a:rPr>
              <a:t>上司自らが健康管理室へ相談に行く</a:t>
            </a:r>
          </a:p>
        </p:txBody>
      </p:sp>
    </p:spTree>
    <p:extLst>
      <p:ext uri="{BB962C8B-B14F-4D97-AF65-F5344CB8AC3E}">
        <p14:creationId xmlns:p14="http://schemas.microsoft.com/office/powerpoint/2010/main" val="2643200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確認クイズ（第</a:t>
            </a:r>
            <a:r>
              <a:rPr lang="en-US" altLang="ja-JP"/>
              <a:t>4</a:t>
            </a:r>
            <a:r>
              <a:rPr lang="ja-JP" altLang="en-US"/>
              <a:t>問）</a:t>
            </a:r>
            <a:endParaRPr lang="ja-JP" altLang="en-US" dirty="0"/>
          </a:p>
        </p:txBody>
      </p:sp>
      <p:sp>
        <p:nvSpPr>
          <p:cNvPr id="3" name="コンテンツ プレースホルダー 2"/>
          <p:cNvSpPr>
            <a:spLocks noGrp="1"/>
          </p:cNvSpPr>
          <p:nvPr>
            <p:ph sz="quarter" idx="1"/>
          </p:nvPr>
        </p:nvSpPr>
        <p:spPr>
          <a:xfrm>
            <a:off x="611560" y="2492896"/>
            <a:ext cx="8153400" cy="748680"/>
          </a:xfrm>
        </p:spPr>
        <p:txBody>
          <a:bodyPr>
            <a:normAutofit fontScale="92500"/>
          </a:bodyPr>
          <a:lstStyle/>
          <a:p>
            <a:pPr marL="0" indent="0">
              <a:lnSpc>
                <a:spcPct val="130000"/>
              </a:lnSpc>
              <a:buNone/>
            </a:pPr>
            <a:r>
              <a:rPr lang="ja-JP" altLang="en-US" dirty="0"/>
              <a:t>正解は</a:t>
            </a:r>
            <a:r>
              <a:rPr lang="ja-JP" altLang="en-US" dirty="0">
                <a:solidFill>
                  <a:srgbClr val="FF0000"/>
                </a:solidFill>
              </a:rPr>
              <a:t>「</a:t>
            </a:r>
            <a:r>
              <a:rPr lang="ja-JP" altLang="ja-JP" dirty="0">
                <a:solidFill>
                  <a:srgbClr val="FF0000"/>
                </a:solidFill>
              </a:rPr>
              <a:t>上司自らが健康管理室へ相談に行く</a:t>
            </a:r>
            <a:r>
              <a:rPr lang="ja-JP" altLang="en-US" dirty="0">
                <a:solidFill>
                  <a:srgbClr val="FF0000"/>
                </a:solidFill>
              </a:rPr>
              <a:t>」</a:t>
            </a:r>
            <a:r>
              <a:rPr lang="ja-JP" altLang="en-US" dirty="0"/>
              <a:t>です。</a:t>
            </a:r>
            <a:r>
              <a:rPr lang="en-US" altLang="ja-JP" dirty="0"/>
              <a:t> </a:t>
            </a:r>
            <a:endParaRPr lang="ja-JP" altLang="ja-JP"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9201" y="4294886"/>
            <a:ext cx="2072447" cy="2367152"/>
          </a:xfrm>
          <a:prstGeom prst="rect">
            <a:avLst/>
          </a:prstGeom>
          <a:ln/>
        </p:spPr>
        <p:style>
          <a:lnRef idx="3">
            <a:schemeClr val="lt1"/>
          </a:lnRef>
          <a:fillRef idx="1">
            <a:schemeClr val="accent2"/>
          </a:fillRef>
          <a:effectRef idx="1">
            <a:schemeClr val="accent2"/>
          </a:effectRef>
          <a:fontRef idx="minor">
            <a:schemeClr val="lt1"/>
          </a:fontRef>
        </p:style>
      </p:pic>
      <p:sp>
        <p:nvSpPr>
          <p:cNvPr id="5" name="AutoShape 6"/>
          <p:cNvSpPr>
            <a:spLocks noChangeArrowheads="1"/>
          </p:cNvSpPr>
          <p:nvPr/>
        </p:nvSpPr>
        <p:spPr bwMode="auto">
          <a:xfrm>
            <a:off x="2843808" y="3789040"/>
            <a:ext cx="6048672" cy="2808312"/>
          </a:xfrm>
          <a:prstGeom prst="wedgeRoundRectCallout">
            <a:avLst>
              <a:gd name="adj1" fmla="val -58095"/>
              <a:gd name="adj2" fmla="val 17959"/>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400" dirty="0">
                <a:latin typeface="ＭＳ Ｐゴシック"/>
                <a:ea typeface="ＭＳ Ｐゴシック"/>
                <a:cs typeface="ＭＳ Ｐゴシック"/>
              </a:rPr>
              <a:t>明らかに調子が悪そうなときには、早期の介入が大切です。部下が相談を拒否する場合は、上司が代わりに健康管理室や人事担当者に相談に行くようにしましょう。どのように対応すればよいかわからない場合も、早めに相談しましょう。</a:t>
            </a:r>
          </a:p>
        </p:txBody>
      </p:sp>
    </p:spTree>
    <p:extLst>
      <p:ext uri="{BB962C8B-B14F-4D97-AF65-F5344CB8AC3E}">
        <p14:creationId xmlns:p14="http://schemas.microsoft.com/office/powerpoint/2010/main" val="13077323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39552" y="3717032"/>
            <a:ext cx="5472608" cy="29523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確認クイズ（第</a:t>
            </a:r>
            <a:r>
              <a:rPr lang="en-US" altLang="ja-JP" dirty="0"/>
              <a:t>5</a:t>
            </a:r>
            <a:r>
              <a:rPr lang="ja-JP" altLang="en-US" dirty="0"/>
              <a:t>問）</a:t>
            </a:r>
          </a:p>
        </p:txBody>
      </p:sp>
      <p:sp>
        <p:nvSpPr>
          <p:cNvPr id="3" name="コンテンツ プレースホルダー 2"/>
          <p:cNvSpPr>
            <a:spLocks noGrp="1"/>
          </p:cNvSpPr>
          <p:nvPr>
            <p:ph sz="quarter" idx="1"/>
          </p:nvPr>
        </p:nvSpPr>
        <p:spPr>
          <a:xfrm>
            <a:off x="612648" y="1600200"/>
            <a:ext cx="8153400" cy="2044824"/>
          </a:xfrm>
        </p:spPr>
        <p:txBody>
          <a:bodyPr>
            <a:normAutofit fontScale="92500" lnSpcReduction="20000"/>
          </a:bodyPr>
          <a:lstStyle/>
          <a:p>
            <a:pPr marL="0" indent="0">
              <a:lnSpc>
                <a:spcPct val="140000"/>
              </a:lnSpc>
              <a:spcBef>
                <a:spcPts val="0"/>
              </a:spcBef>
              <a:buNone/>
            </a:pPr>
            <a:r>
              <a:rPr lang="ja-JP" altLang="ja-JP"/>
              <a:t>今月、</a:t>
            </a:r>
            <a:r>
              <a:rPr lang="ja-JP" altLang="en-US"/>
              <a:t> 「体調が悪くお休みします」と、</a:t>
            </a:r>
            <a:r>
              <a:rPr lang="ja-JP" altLang="ja-JP"/>
              <a:t>予定外</a:t>
            </a:r>
            <a:r>
              <a:rPr lang="ja-JP" altLang="ja-JP" dirty="0"/>
              <a:t>の有給休暇を</a:t>
            </a:r>
            <a:r>
              <a:rPr lang="en-US" altLang="ja-JP" dirty="0"/>
              <a:t>3</a:t>
            </a:r>
            <a:r>
              <a:rPr lang="ja-JP" altLang="ja-JP" dirty="0"/>
              <a:t>日取得した社員が</a:t>
            </a:r>
            <a:r>
              <a:rPr lang="ja-JP" altLang="ja-JP"/>
              <a:t>います。</a:t>
            </a:r>
            <a:r>
              <a:rPr lang="ja-JP" altLang="en-US"/>
              <a:t>現在は、</a:t>
            </a:r>
            <a:r>
              <a:rPr lang="ja-JP" altLang="ja-JP"/>
              <a:t>職場で特</a:t>
            </a:r>
            <a:r>
              <a:rPr lang="ja-JP" altLang="ja-JP" dirty="0"/>
              <a:t>に変わった様子もありませんが、上司としてどのような対応をするとよいでしょうか？</a:t>
            </a:r>
            <a:endParaRPr lang="ja-JP" altLang="en-US" dirty="0"/>
          </a:p>
        </p:txBody>
      </p:sp>
      <p:sp>
        <p:nvSpPr>
          <p:cNvPr id="4" name="正方形/長方形 3"/>
          <p:cNvSpPr/>
          <p:nvPr/>
        </p:nvSpPr>
        <p:spPr>
          <a:xfrm>
            <a:off x="7596336" y="4293096"/>
            <a:ext cx="1547664" cy="2564904"/>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16065" y="2852936"/>
            <a:ext cx="3480471" cy="400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 name="正方形/長方形 5"/>
          <p:cNvSpPr/>
          <p:nvPr/>
        </p:nvSpPr>
        <p:spPr>
          <a:xfrm>
            <a:off x="611560" y="3933056"/>
            <a:ext cx="5328592" cy="2413161"/>
          </a:xfrm>
          <a:prstGeom prst="rect">
            <a:avLst/>
          </a:prstGeom>
        </p:spPr>
        <p:txBody>
          <a:bodyPr wrap="square">
            <a:spAutoFit/>
          </a:bodyPr>
          <a:lstStyle/>
          <a:p>
            <a:pPr marL="514350" indent="-514350">
              <a:lnSpc>
                <a:spcPct val="120000"/>
              </a:lnSpc>
              <a:spcBef>
                <a:spcPts val="0"/>
              </a:spcBef>
              <a:spcAft>
                <a:spcPts val="600"/>
              </a:spcAft>
              <a:buClrTx/>
              <a:buSzPct val="100000"/>
              <a:buFont typeface="+mj-lt"/>
              <a:buAutoNum type="arabicPeriod"/>
            </a:pPr>
            <a:r>
              <a:rPr lang="ja-JP" altLang="ja-JP" sz="2000" dirty="0">
                <a:latin typeface="ＭＳ Ｐゴシック"/>
                <a:ea typeface="ＭＳ Ｐゴシック"/>
                <a:cs typeface="ＭＳ Ｐゴシック"/>
              </a:rPr>
              <a:t>有給休暇の取得は個人の権利であり上司は口をはさめないため黙っておく。</a:t>
            </a:r>
          </a:p>
          <a:p>
            <a:pPr marL="514350" indent="-514350">
              <a:lnSpc>
                <a:spcPct val="120000"/>
              </a:lnSpc>
              <a:spcBef>
                <a:spcPts val="0"/>
              </a:spcBef>
              <a:spcAft>
                <a:spcPts val="600"/>
              </a:spcAft>
              <a:buClrTx/>
              <a:buSzPct val="100000"/>
              <a:buFont typeface="+mj-lt"/>
              <a:buAutoNum type="arabicPeriod"/>
            </a:pPr>
            <a:r>
              <a:rPr lang="ja-JP" altLang="ja-JP" sz="2000" dirty="0">
                <a:latin typeface="ＭＳ Ｐゴシック"/>
                <a:ea typeface="ＭＳ Ｐゴシック"/>
                <a:cs typeface="ＭＳ Ｐゴシック"/>
              </a:rPr>
              <a:t>「</a:t>
            </a:r>
            <a:r>
              <a:rPr lang="en-US" altLang="ja-JP" sz="2000" dirty="0">
                <a:latin typeface="ＭＳ Ｐゴシック"/>
                <a:ea typeface="ＭＳ Ｐゴシック"/>
                <a:cs typeface="ＭＳ Ｐゴシック"/>
              </a:rPr>
              <a:t>3</a:t>
            </a:r>
            <a:r>
              <a:rPr lang="ja-JP" altLang="ja-JP" sz="2000" dirty="0">
                <a:latin typeface="ＭＳ Ｐゴシック"/>
                <a:ea typeface="ＭＳ Ｐゴシック"/>
                <a:cs typeface="ＭＳ Ｐゴシック"/>
              </a:rPr>
              <a:t>日も休ん</a:t>
            </a:r>
            <a:r>
              <a:rPr lang="ja-JP" altLang="en-US" sz="2000" dirty="0">
                <a:latin typeface="ＭＳ Ｐゴシック"/>
                <a:ea typeface="ＭＳ Ｐゴシック"/>
                <a:cs typeface="ＭＳ Ｐゴシック"/>
              </a:rPr>
              <a:t>だ</a:t>
            </a:r>
            <a:r>
              <a:rPr lang="ja-JP" altLang="ja-JP" sz="2000" dirty="0">
                <a:latin typeface="ＭＳ Ｐゴシック"/>
                <a:ea typeface="ＭＳ Ｐゴシック"/>
                <a:cs typeface="ＭＳ Ｐゴシック"/>
              </a:rPr>
              <a:t>けど、どうしたの</a:t>
            </a:r>
            <a:r>
              <a:rPr lang="ja-JP" altLang="en-US" sz="2000" dirty="0">
                <a:latin typeface="ＭＳ Ｐゴシック"/>
                <a:ea typeface="ＭＳ Ｐゴシック"/>
                <a:cs typeface="ＭＳ Ｐゴシック"/>
              </a:rPr>
              <a:t>？　体調は良くなった？</a:t>
            </a:r>
            <a:r>
              <a:rPr lang="ja-JP" altLang="ja-JP" sz="2000" dirty="0">
                <a:latin typeface="ＭＳ Ｐゴシック"/>
                <a:ea typeface="ＭＳ Ｐゴシック"/>
                <a:cs typeface="ＭＳ Ｐゴシック"/>
              </a:rPr>
              <a:t>」と、声</a:t>
            </a:r>
            <a:r>
              <a:rPr lang="ja-JP" altLang="ja-JP" sz="2000">
                <a:latin typeface="ＭＳ Ｐゴシック"/>
                <a:ea typeface="ＭＳ Ｐゴシック"/>
                <a:cs typeface="ＭＳ Ｐゴシック"/>
              </a:rPr>
              <a:t>をかけて話</a:t>
            </a:r>
            <a:r>
              <a:rPr lang="ja-JP" altLang="ja-JP" sz="2000" dirty="0">
                <a:latin typeface="ＭＳ Ｐゴシック"/>
                <a:ea typeface="ＭＳ Ｐゴシック"/>
                <a:cs typeface="ＭＳ Ｐゴシック"/>
              </a:rPr>
              <a:t>を聴いてみる</a:t>
            </a:r>
            <a:endParaRPr lang="en-US" altLang="ja-JP" sz="2000" dirty="0">
              <a:latin typeface="ＭＳ Ｐゴシック"/>
              <a:ea typeface="ＭＳ Ｐゴシック"/>
              <a:cs typeface="ＭＳ Ｐゴシック"/>
            </a:endParaRPr>
          </a:p>
          <a:p>
            <a:pPr marL="514350" indent="-514350">
              <a:lnSpc>
                <a:spcPct val="120000"/>
              </a:lnSpc>
              <a:spcBef>
                <a:spcPts val="0"/>
              </a:spcBef>
              <a:spcAft>
                <a:spcPts val="600"/>
              </a:spcAft>
              <a:buClrTx/>
              <a:buSzPct val="100000"/>
              <a:buFont typeface="+mj-lt"/>
              <a:buAutoNum type="arabicPeriod"/>
            </a:pPr>
            <a:r>
              <a:rPr lang="ja-JP" altLang="ja-JP" sz="2000" dirty="0">
                <a:latin typeface="ＭＳ Ｐゴシック"/>
                <a:ea typeface="ＭＳ Ｐゴシック"/>
                <a:cs typeface="ＭＳ Ｐゴシック"/>
              </a:rPr>
              <a:t>不調のサインかもしれないので、すぐ病院に行くようにすすめる。</a:t>
            </a:r>
            <a:endParaRPr lang="ja-JP" altLang="en-US" sz="2000" dirty="0">
              <a:latin typeface="ＭＳ Ｐゴシック"/>
              <a:ea typeface="ＭＳ Ｐゴシック"/>
              <a:cs typeface="ＭＳ Ｐゴシック"/>
            </a:endParaRPr>
          </a:p>
        </p:txBody>
      </p:sp>
    </p:spTree>
    <p:extLst>
      <p:ext uri="{BB962C8B-B14F-4D97-AF65-F5344CB8AC3E}">
        <p14:creationId xmlns:p14="http://schemas.microsoft.com/office/powerpoint/2010/main" val="2909811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確認クイズ（第</a:t>
            </a:r>
            <a:r>
              <a:rPr lang="en-US" altLang="ja-JP" dirty="0"/>
              <a:t>5</a:t>
            </a:r>
            <a:r>
              <a:rPr lang="ja-JP" altLang="en-US" dirty="0"/>
              <a:t>問）</a:t>
            </a:r>
          </a:p>
        </p:txBody>
      </p:sp>
      <p:sp>
        <p:nvSpPr>
          <p:cNvPr id="3" name="コンテンツ プレースホルダー 2"/>
          <p:cNvSpPr>
            <a:spLocks noGrp="1"/>
          </p:cNvSpPr>
          <p:nvPr>
            <p:ph sz="quarter" idx="1"/>
          </p:nvPr>
        </p:nvSpPr>
        <p:spPr>
          <a:xfrm>
            <a:off x="611560" y="2132856"/>
            <a:ext cx="8153400" cy="1540768"/>
          </a:xfrm>
        </p:spPr>
        <p:txBody>
          <a:bodyPr>
            <a:normAutofit/>
          </a:bodyPr>
          <a:lstStyle/>
          <a:p>
            <a:pPr marL="0" indent="0">
              <a:lnSpc>
                <a:spcPct val="130000"/>
              </a:lnSpc>
              <a:spcBef>
                <a:spcPts val="0"/>
              </a:spcBef>
              <a:buClrTx/>
              <a:buSzPct val="100000"/>
              <a:buNone/>
            </a:pPr>
            <a:r>
              <a:rPr lang="ja-JP" altLang="en-US" dirty="0"/>
              <a:t>正解</a:t>
            </a:r>
            <a:r>
              <a:rPr lang="ja-JP" altLang="en-US"/>
              <a:t>は</a:t>
            </a:r>
            <a:r>
              <a:rPr lang="ja-JP" altLang="ja-JP">
                <a:solidFill>
                  <a:srgbClr val="FF0000"/>
                </a:solidFill>
              </a:rPr>
              <a:t>「</a:t>
            </a:r>
            <a:r>
              <a:rPr lang="en-US" altLang="ja-JP" dirty="0">
                <a:solidFill>
                  <a:srgbClr val="FF0000"/>
                </a:solidFill>
              </a:rPr>
              <a:t>3</a:t>
            </a:r>
            <a:r>
              <a:rPr lang="ja-JP" altLang="ja-JP" dirty="0">
                <a:solidFill>
                  <a:srgbClr val="FF0000"/>
                </a:solidFill>
              </a:rPr>
              <a:t>日も休んでいたけど、どうした</a:t>
            </a:r>
            <a:r>
              <a:rPr lang="ja-JP" altLang="ja-JP">
                <a:solidFill>
                  <a:srgbClr val="FF0000"/>
                </a:solidFill>
              </a:rPr>
              <a:t>の？</a:t>
            </a:r>
            <a:r>
              <a:rPr lang="ja-JP" altLang="en-US">
                <a:solidFill>
                  <a:srgbClr val="FF0000"/>
                </a:solidFill>
              </a:rPr>
              <a:t>　もう大丈夫？</a:t>
            </a:r>
            <a:r>
              <a:rPr lang="en-US" altLang="ja-JP" dirty="0">
                <a:solidFill>
                  <a:srgbClr val="FF0000"/>
                </a:solidFill>
              </a:rPr>
              <a:t> </a:t>
            </a:r>
            <a:r>
              <a:rPr lang="ja-JP" altLang="ja-JP">
                <a:solidFill>
                  <a:srgbClr val="FF0000"/>
                </a:solidFill>
              </a:rPr>
              <a:t>と</a:t>
            </a:r>
            <a:r>
              <a:rPr lang="ja-JP" altLang="ja-JP" dirty="0">
                <a:solidFill>
                  <a:srgbClr val="FF0000"/>
                </a:solidFill>
              </a:rPr>
              <a:t>、声をかけて、話を聴いてみる</a:t>
            </a:r>
            <a:r>
              <a:rPr lang="ja-JP" altLang="en-US" dirty="0">
                <a:solidFill>
                  <a:srgbClr val="FF0000"/>
                </a:solidFill>
              </a:rPr>
              <a:t>」</a:t>
            </a:r>
            <a:r>
              <a:rPr lang="ja-JP" altLang="en-US" dirty="0"/>
              <a:t>です。</a:t>
            </a:r>
            <a:endParaRPr lang="en-US" altLang="ja-JP" dirty="0"/>
          </a:p>
        </p:txBody>
      </p:sp>
      <p:pic>
        <p:nvPicPr>
          <p:cNvPr id="5" name="図 4" descr="表情集りの（ほほえみ）.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077072"/>
            <a:ext cx="2120528" cy="2422071"/>
          </a:xfrm>
          <a:prstGeom prst="rect">
            <a:avLst/>
          </a:prstGeom>
        </p:spPr>
        <p:style>
          <a:lnRef idx="3">
            <a:schemeClr val="lt1"/>
          </a:lnRef>
          <a:fillRef idx="1">
            <a:schemeClr val="accent2"/>
          </a:fillRef>
          <a:effectRef idx="1">
            <a:schemeClr val="accent2"/>
          </a:effectRef>
          <a:fontRef idx="minor">
            <a:schemeClr val="lt1"/>
          </a:fontRef>
        </p:style>
      </p:pic>
      <p:sp>
        <p:nvSpPr>
          <p:cNvPr id="4" name="AutoShape 6"/>
          <p:cNvSpPr>
            <a:spLocks noChangeArrowheads="1"/>
          </p:cNvSpPr>
          <p:nvPr/>
        </p:nvSpPr>
        <p:spPr bwMode="auto">
          <a:xfrm>
            <a:off x="3131840" y="3717032"/>
            <a:ext cx="5544616" cy="2880320"/>
          </a:xfrm>
          <a:prstGeom prst="wedgeRoundRectCallout">
            <a:avLst>
              <a:gd name="adj1" fmla="val -62347"/>
              <a:gd name="adj2" fmla="val 23382"/>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000" dirty="0">
                <a:latin typeface="ＭＳ Ｐゴシック"/>
                <a:ea typeface="ＭＳ Ｐゴシック"/>
                <a:cs typeface="ＭＳ Ｐゴシック"/>
              </a:rPr>
              <a:t>勤怠の変化の背景にはメンタル不調が隠れていることがあります。勤怠の変化を本人に指摘し、まずは声をかけて話を聴いてみましょう。</a:t>
            </a:r>
            <a:endParaRPr lang="en-US" altLang="ja-JP" sz="2000" dirty="0">
              <a:latin typeface="ＭＳ Ｐゴシック"/>
              <a:ea typeface="ＭＳ Ｐゴシック"/>
              <a:cs typeface="ＭＳ Ｐゴシック"/>
            </a:endParaRPr>
          </a:p>
          <a:p>
            <a:pPr>
              <a:lnSpc>
                <a:spcPct val="120000"/>
              </a:lnSpc>
              <a:defRPr/>
            </a:pPr>
            <a:r>
              <a:rPr lang="ja-JP" altLang="en-US" sz="2000" dirty="0">
                <a:latin typeface="ＭＳ Ｐゴシック"/>
                <a:ea typeface="ＭＳ Ｐゴシック"/>
                <a:cs typeface="ＭＳ Ｐゴシック"/>
              </a:rPr>
              <a:t>部下があまり話をしてくれないときは、</a:t>
            </a:r>
            <a:r>
              <a:rPr lang="en-US" altLang="ja-JP" sz="2000" dirty="0">
                <a:latin typeface="ＭＳ Ｐゴシック"/>
                <a:ea typeface="ＭＳ Ｐゴシック"/>
                <a:cs typeface="ＭＳ Ｐゴシック"/>
              </a:rPr>
              <a:t>1〜2</a:t>
            </a:r>
            <a:r>
              <a:rPr lang="ja-JP" altLang="en-US" sz="2000" dirty="0">
                <a:latin typeface="ＭＳ Ｐゴシック"/>
                <a:ea typeface="ＭＳ Ｐゴシック"/>
                <a:cs typeface="ＭＳ Ｐゴシック"/>
              </a:rPr>
              <a:t>週間程度、様子をみます。その後も、同様の勤怠を繰り返す時は、ふたたび声をかけて話を聴きましょう。</a:t>
            </a:r>
          </a:p>
        </p:txBody>
      </p:sp>
    </p:spTree>
    <p:extLst>
      <p:ext uri="{BB962C8B-B14F-4D97-AF65-F5344CB8AC3E}">
        <p14:creationId xmlns:p14="http://schemas.microsoft.com/office/powerpoint/2010/main" val="14307286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sp>
        <p:nvSpPr>
          <p:cNvPr id="16" name="AutoShape 6"/>
          <p:cNvSpPr>
            <a:spLocks noChangeArrowheads="1"/>
          </p:cNvSpPr>
          <p:nvPr/>
        </p:nvSpPr>
        <p:spPr bwMode="auto">
          <a:xfrm>
            <a:off x="395536" y="1700808"/>
            <a:ext cx="4176464" cy="2448272"/>
          </a:xfrm>
          <a:prstGeom prst="wedgeRoundRectCallout">
            <a:avLst>
              <a:gd name="adj1" fmla="val 75919"/>
              <a:gd name="adj2" fmla="val 8826"/>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spcAft>
                <a:spcPts val="1200"/>
              </a:spcAft>
              <a:defRPr/>
            </a:pPr>
            <a:r>
              <a:rPr lang="ja-JP" altLang="en-US" sz="2400" dirty="0">
                <a:latin typeface="ＭＳ Ｐゴシック"/>
                <a:ea typeface="ＭＳ Ｐゴシック"/>
                <a:cs typeface="ＭＳ Ｐゴシック"/>
              </a:rPr>
              <a:t>皆さん、お疲れ様でした</a:t>
            </a:r>
            <a:r>
              <a:rPr lang="en-US" altLang="ja-JP" sz="2400" dirty="0">
                <a:latin typeface="ＭＳ Ｐゴシック"/>
                <a:ea typeface="ＭＳ Ｐゴシック"/>
                <a:cs typeface="ＭＳ Ｐゴシック"/>
              </a:rPr>
              <a:t>!</a:t>
            </a:r>
          </a:p>
          <a:p>
            <a:pPr>
              <a:lnSpc>
                <a:spcPct val="120000"/>
              </a:lnSpc>
              <a:spcAft>
                <a:spcPts val="1200"/>
              </a:spcAft>
              <a:defRPr/>
            </a:pPr>
            <a:r>
              <a:rPr lang="ja-JP" altLang="en-US" sz="2400" dirty="0">
                <a:latin typeface="ＭＳ Ｐゴシック"/>
                <a:ea typeface="ＭＳ Ｐゴシック"/>
                <a:cs typeface="ＭＳ Ｐゴシック"/>
              </a:rPr>
              <a:t>部下のこと、職場のことで気になることがあるときは、</a:t>
            </a:r>
            <a:br>
              <a:rPr lang="en-US" altLang="ja-JP" sz="2400" dirty="0">
                <a:latin typeface="ＭＳ Ｐゴシック"/>
                <a:ea typeface="ＭＳ Ｐゴシック"/>
                <a:cs typeface="ＭＳ Ｐゴシック"/>
              </a:rPr>
            </a:br>
            <a:r>
              <a:rPr lang="ja-JP" altLang="en-US" sz="2400" dirty="0">
                <a:latin typeface="ＭＳ Ｐゴシック"/>
                <a:ea typeface="ＭＳ Ｐゴシック"/>
                <a:cs typeface="ＭＳ Ｐゴシック"/>
              </a:rPr>
              <a:t>気軽に相談して下さいね</a:t>
            </a:r>
            <a:r>
              <a:rPr lang="en-US" altLang="ja-JP" sz="2400" dirty="0">
                <a:latin typeface="ＭＳ Ｐゴシック"/>
                <a:ea typeface="ＭＳ Ｐゴシック"/>
                <a:cs typeface="ＭＳ Ｐゴシック"/>
              </a:rPr>
              <a:t>!</a:t>
            </a:r>
          </a:p>
        </p:txBody>
      </p:sp>
      <p:sp>
        <p:nvSpPr>
          <p:cNvPr id="2" name="タイトル 1"/>
          <p:cNvSpPr>
            <a:spLocks noGrp="1"/>
          </p:cNvSpPr>
          <p:nvPr>
            <p:ph type="title"/>
          </p:nvPr>
        </p:nvSpPr>
        <p:spPr/>
        <p:txBody>
          <a:bodyPr/>
          <a:lstStyle/>
          <a:p>
            <a:r>
              <a:rPr kumimoji="1" lang="ja-JP" altLang="en-US" dirty="0"/>
              <a:t>これでおしまい！</a:t>
            </a:r>
          </a:p>
        </p:txBody>
      </p:sp>
      <p:sp>
        <p:nvSpPr>
          <p:cNvPr id="9" name="正方形/長方形 8"/>
          <p:cNvSpPr/>
          <p:nvPr/>
        </p:nvSpPr>
        <p:spPr>
          <a:xfrm>
            <a:off x="6804248" y="2564904"/>
            <a:ext cx="2339752" cy="4293096"/>
          </a:xfrm>
          <a:prstGeom prst="rect">
            <a:avLst/>
          </a:pr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3" name="図 2" descr="おわり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8539" y="476672"/>
            <a:ext cx="5512013" cy="6641976"/>
          </a:xfrm>
          <a:prstGeom prst="rect">
            <a:avLst/>
          </a:prstGeom>
          <a:effectLst>
            <a:outerShdw blurRad="50800" dist="38100" dir="2700000" algn="tl" rotWithShape="0">
              <a:prstClr val="black">
                <a:alpha val="40000"/>
              </a:prstClr>
            </a:outerShdw>
          </a:effectLst>
        </p:spPr>
      </p:pic>
      <p:sp>
        <p:nvSpPr>
          <p:cNvPr id="11" name="角丸四角形 10"/>
          <p:cNvSpPr/>
          <p:nvPr/>
        </p:nvSpPr>
        <p:spPr>
          <a:xfrm>
            <a:off x="395536" y="5229200"/>
            <a:ext cx="5832648" cy="1412776"/>
          </a:xfrm>
          <a:prstGeom prst="roundRect">
            <a:avLst/>
          </a:prstGeom>
          <a:ln w="57150" cmpd="sng"/>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latin typeface="ＭＳ Ｐゴシック" panose="020B0600070205080204" pitchFamily="50" charset="-128"/>
                <a:ea typeface="ＭＳ Ｐゴシック" panose="020B0600070205080204" pitchFamily="50" charset="-128"/>
              </a:rPr>
              <a:t>＜社内の相談窓口＞</a:t>
            </a:r>
            <a:endParaRPr kumimoji="1" lang="en-US" altLang="ja-JP" dirty="0">
              <a:latin typeface="ＭＳ Ｐゴシック" panose="020B0600070205080204" pitchFamily="50" charset="-128"/>
              <a:ea typeface="ＭＳ Ｐゴシック" panose="020B0600070205080204" pitchFamily="50" charset="-128"/>
            </a:endParaRPr>
          </a:p>
          <a:p>
            <a:pPr algn="ctr"/>
            <a:r>
              <a:rPr lang="ja-JP" altLang="en-US" dirty="0">
                <a:latin typeface="ＭＳ Ｐゴシック" panose="020B0600070205080204" pitchFamily="50" charset="-128"/>
                <a:ea typeface="ＭＳ Ｐゴシック" panose="020B0600070205080204" pitchFamily="50" charset="-128"/>
              </a:rPr>
              <a:t>健康管理室 内線</a:t>
            </a:r>
            <a:r>
              <a:rPr lang="en-US" altLang="ja-JP" dirty="0">
                <a:latin typeface="ＭＳ Ｐゴシック" panose="020B0600070205080204" pitchFamily="50" charset="-128"/>
                <a:ea typeface="ＭＳ Ｐゴシック" panose="020B0600070205080204" pitchFamily="50" charset="-128"/>
              </a:rPr>
              <a:t>XXX-XXXX</a:t>
            </a:r>
          </a:p>
          <a:p>
            <a:pPr algn="ctr"/>
            <a:r>
              <a:rPr lang="ja-JP" altLang="en-US" dirty="0">
                <a:latin typeface="ＭＳ Ｐゴシック" panose="020B0600070205080204" pitchFamily="50" charset="-128"/>
                <a:ea typeface="ＭＳ Ｐゴシック" panose="020B0600070205080204" pitchFamily="50" charset="-128"/>
              </a:rPr>
              <a:t>担当 ◯◯ ◯◯ 　</a:t>
            </a:r>
            <a:r>
              <a:rPr kumimoji="1" lang="en-US" altLang="ja-JP" dirty="0" err="1">
                <a:latin typeface="ＭＳ Ｐゴシック" panose="020B0600070205080204" pitchFamily="50" charset="-128"/>
                <a:ea typeface="ＭＳ Ｐゴシック" panose="020B0600070205080204" pitchFamily="50" charset="-128"/>
              </a:rPr>
              <a:t>mail@kaisha.or.jp</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37104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5D8294A3-B546-714F-BDA0-399C115C60F6}"/>
              </a:ext>
            </a:extLst>
          </p:cNvPr>
          <p:cNvSpPr/>
          <p:nvPr/>
        </p:nvSpPr>
        <p:spPr>
          <a:xfrm>
            <a:off x="251520" y="1700808"/>
            <a:ext cx="8640960" cy="4914553"/>
          </a:xfrm>
          <a:prstGeom prst="roundRect">
            <a:avLst>
              <a:gd name="adj" fmla="val 6402"/>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a:t>クレジット・利用規約</a:t>
            </a:r>
            <a:endParaRPr kumimoji="1" lang="ja-JP" altLang="en-US" dirty="0"/>
          </a:p>
        </p:txBody>
      </p:sp>
      <p:sp>
        <p:nvSpPr>
          <p:cNvPr id="4" name="テキスト ボックス 3">
            <a:extLst>
              <a:ext uri="{FF2B5EF4-FFF2-40B4-BE49-F238E27FC236}">
                <a16:creationId xmlns:a16="http://schemas.microsoft.com/office/drawing/2014/main" id="{7F0D72E2-1193-1A44-869A-F2C14FA03D84}"/>
              </a:ext>
            </a:extLst>
          </p:cNvPr>
          <p:cNvSpPr txBox="1"/>
          <p:nvPr/>
        </p:nvSpPr>
        <p:spPr>
          <a:xfrm>
            <a:off x="539552" y="1844824"/>
            <a:ext cx="8226496" cy="4770537"/>
          </a:xfrm>
          <a:prstGeom prst="rect">
            <a:avLst/>
          </a:prstGeom>
          <a:noFill/>
        </p:spPr>
        <p:txBody>
          <a:bodyPr wrap="square" rtlCol="0">
            <a:spAutoFit/>
          </a:bodyPr>
          <a:lstStyle/>
          <a:p>
            <a:r>
              <a:rPr lang="ja-JP" altLang="en-US" sz="1600" b="1" dirty="0">
                <a:latin typeface="Meiryo" panose="020B0604030504040204" pitchFamily="34" charset="-128"/>
                <a:ea typeface="Meiryo" panose="020B0604030504040204" pitchFamily="34" charset="-128"/>
              </a:rPr>
              <a:t>■クレジット</a:t>
            </a:r>
            <a:r>
              <a:rPr lang="ja-JP" altLang="en-US" sz="1600" dirty="0">
                <a:latin typeface="Meiryo" panose="020B0604030504040204" pitchFamily="34" charset="-128"/>
                <a:ea typeface="Meiryo" panose="020B0604030504040204" pitchFamily="34" charset="-128"/>
              </a:rPr>
              <a:t>		</a:t>
            </a:r>
          </a:p>
          <a:p>
            <a:r>
              <a:rPr lang="ja-JP" altLang="en-US" sz="1600" dirty="0">
                <a:latin typeface="Meiryo" panose="020B0604030504040204" pitchFamily="34" charset="-128"/>
                <a:ea typeface="Meiryo" panose="020B0604030504040204" pitchFamily="34" charset="-128"/>
              </a:rPr>
              <a:t>著作権者： 難波克行	</a:t>
            </a:r>
          </a:p>
          <a:p>
            <a:r>
              <a:rPr lang="ja-JP" altLang="en-US" sz="1600" dirty="0">
                <a:latin typeface="Meiryo" panose="020B0604030504040204" pitchFamily="34" charset="-128"/>
                <a:ea typeface="Meiryo" panose="020B0604030504040204" pitchFamily="34" charset="-128"/>
              </a:rPr>
              <a:t>メール： </a:t>
            </a:r>
            <a:r>
              <a:rPr lang="en-US" altLang="ja-JP" sz="1600" dirty="0">
                <a:latin typeface="Meiryo" panose="020B0604030504040204" pitchFamily="34" charset="-128"/>
                <a:ea typeface="Meiryo" panose="020B0604030504040204" pitchFamily="34" charset="-128"/>
                <a:hlinkClick r:id="rId2"/>
              </a:rPr>
              <a:t>electricdoc@gmail.com</a:t>
            </a:r>
            <a:r>
              <a:rPr lang="en-US" altLang="ja-JP" sz="1600" dirty="0">
                <a:latin typeface="Meiryo" panose="020B0604030504040204" pitchFamily="34" charset="-128"/>
                <a:ea typeface="Meiryo" panose="020B0604030504040204" pitchFamily="34" charset="-128"/>
              </a:rPr>
              <a:t> 	</a:t>
            </a:r>
          </a:p>
          <a:p>
            <a:r>
              <a:rPr lang="en-US" altLang="ja-JP" sz="1600" dirty="0">
                <a:latin typeface="Meiryo" panose="020B0604030504040204" pitchFamily="34" charset="-128"/>
                <a:ea typeface="Meiryo" panose="020B0604030504040204" pitchFamily="34" charset="-128"/>
              </a:rPr>
              <a:t>URL</a:t>
            </a:r>
            <a:r>
              <a:rPr lang="ja-JP" altLang="en-US" sz="1600" dirty="0">
                <a:latin typeface="Meiryo" panose="020B0604030504040204" pitchFamily="34" charset="-128"/>
                <a:ea typeface="Meiryo" panose="020B0604030504040204" pitchFamily="34" charset="-128"/>
              </a:rPr>
              <a:t>： </a:t>
            </a:r>
            <a:r>
              <a:rPr lang="en-US" altLang="ja-JP" sz="1600" dirty="0">
                <a:latin typeface="Meiryo" panose="020B0604030504040204" pitchFamily="34" charset="-128"/>
                <a:ea typeface="Meiryo" panose="020B0604030504040204" pitchFamily="34" charset="-128"/>
                <a:hlinkClick r:id="rId3"/>
              </a:rPr>
              <a:t>https://electricdoc.net</a:t>
            </a:r>
            <a:r>
              <a:rPr lang="en-US" altLang="ja-JP" sz="1600" dirty="0">
                <a:latin typeface="Meiryo" panose="020B0604030504040204" pitchFamily="34" charset="-128"/>
                <a:ea typeface="Meiryo" panose="020B0604030504040204" pitchFamily="34" charset="-128"/>
              </a:rPr>
              <a:t> 	</a:t>
            </a:r>
          </a:p>
          <a:p>
            <a:r>
              <a:rPr lang="ja-JP" altLang="en-US" sz="1600" dirty="0">
                <a:latin typeface="Meiryo" panose="020B0604030504040204" pitchFamily="34" charset="-128"/>
                <a:ea typeface="Meiryo" panose="020B0604030504040204" pitchFamily="34" charset="-128"/>
              </a:rPr>
              <a:t>著作権表示 </a:t>
            </a:r>
            <a:r>
              <a:rPr lang="en-US" altLang="ja-JP" sz="1600" dirty="0">
                <a:latin typeface="Meiryo" panose="020B0604030504040204" pitchFamily="34" charset="-128"/>
                <a:ea typeface="Meiryo" panose="020B0604030504040204" pitchFamily="34" charset="-128"/>
              </a:rPr>
              <a:t>(c) 2011 Katsuyuki Namba	</a:t>
            </a:r>
          </a:p>
          <a:p>
            <a:r>
              <a:rPr lang="en-US" altLang="ja-JP" sz="1600" dirty="0">
                <a:latin typeface="Meiryo" panose="020B0604030504040204" pitchFamily="34" charset="-128"/>
                <a:ea typeface="Meiryo" panose="020B0604030504040204" pitchFamily="34" charset="-128"/>
              </a:rPr>
              <a:t>		</a:t>
            </a:r>
          </a:p>
          <a:p>
            <a:r>
              <a:rPr lang="en-US" altLang="ja-JP" sz="1600" b="1" dirty="0">
                <a:latin typeface="Meiryo" panose="020B0604030504040204" pitchFamily="34" charset="-128"/>
                <a:ea typeface="Meiryo" panose="020B0604030504040204" pitchFamily="34" charset="-128"/>
              </a:rPr>
              <a:t>■</a:t>
            </a:r>
            <a:r>
              <a:rPr lang="ja-JP" altLang="en-US" sz="1600" b="1" dirty="0">
                <a:latin typeface="Meiryo" panose="020B0604030504040204" pitchFamily="34" charset="-128"/>
                <a:ea typeface="Meiryo" panose="020B0604030504040204" pitchFamily="34" charset="-128"/>
              </a:rPr>
              <a:t>利用規約		</a:t>
            </a:r>
          </a:p>
          <a:p>
            <a:pPr marL="342900" indent="-342900">
              <a:buFont typeface="+mj-lt"/>
              <a:buAutoNum type="arabicPeriod"/>
            </a:pPr>
            <a:r>
              <a:rPr lang="ja-JP" altLang="en-US" sz="1600" dirty="0">
                <a:latin typeface="Meiryo" panose="020B0604030504040204" pitchFamily="34" charset="-128"/>
                <a:ea typeface="Meiryo" panose="020B0604030504040204" pitchFamily="34" charset="-128"/>
              </a:rPr>
              <a:t>本</a:t>
            </a:r>
            <a:r>
              <a:rPr lang="en-US" altLang="ja-JP" sz="1600" dirty="0">
                <a:latin typeface="Meiryo" panose="020B0604030504040204" pitchFamily="34" charset="-128"/>
                <a:ea typeface="Meiryo" panose="020B0604030504040204" pitchFamily="34" charset="-128"/>
              </a:rPr>
              <a:t>PowerPoint</a:t>
            </a:r>
            <a:r>
              <a:rPr lang="ja-JP" altLang="en-US" sz="1600" dirty="0">
                <a:latin typeface="Meiryo" panose="020B0604030504040204" pitchFamily="34" charset="-128"/>
                <a:ea typeface="Meiryo" panose="020B0604030504040204" pitchFamily="34" charset="-128"/>
              </a:rPr>
              <a:t>ファイル（以下、本ファイル）は、個人・団体にかかわらず、著作権者の許可を得ることなく自由に利用・加工できます。</a:t>
            </a:r>
          </a:p>
          <a:p>
            <a:pPr marL="342900" indent="-342900">
              <a:buFont typeface="+mj-lt"/>
              <a:buAutoNum type="arabicPeriod"/>
            </a:pPr>
            <a:r>
              <a:rPr lang="ja-JP" altLang="en-US" sz="1600" dirty="0">
                <a:latin typeface="Meiryo" panose="020B0604030504040204" pitchFamily="34" charset="-128"/>
                <a:ea typeface="Meiryo" panose="020B0604030504040204" pitchFamily="34" charset="-128"/>
              </a:rPr>
              <a:t>本ファイルや、本ファイルを加工したものについて、無償での配布・再配布を許可します。例えば、本ファイルを加工したコンテンツを社内の</a:t>
            </a:r>
            <a:r>
              <a:rPr lang="en-US" altLang="ja-JP" sz="1600" dirty="0">
                <a:latin typeface="Meiryo" panose="020B0604030504040204" pitchFamily="34" charset="-128"/>
                <a:ea typeface="Meiryo" panose="020B0604030504040204" pitchFamily="34" charset="-128"/>
              </a:rPr>
              <a:t>e</a:t>
            </a:r>
            <a:r>
              <a:rPr lang="ja-JP" altLang="en-US" sz="1600" dirty="0">
                <a:latin typeface="Meiryo" panose="020B0604030504040204" pitchFamily="34" charset="-128"/>
                <a:ea typeface="Meiryo" panose="020B0604030504040204" pitchFamily="34" charset="-128"/>
              </a:rPr>
              <a:t>ラーニングシステムやイントラネットに掲載し、多数の従業員が利用することも可能です。その際、著作権者への連絡や許可は不要です。</a:t>
            </a:r>
          </a:p>
          <a:p>
            <a:pPr marL="342900" indent="-342900">
              <a:buFont typeface="+mj-lt"/>
              <a:buAutoNum type="arabicPeriod"/>
            </a:pPr>
            <a:r>
              <a:rPr lang="ja-JP" altLang="en-US" sz="1600" dirty="0">
                <a:latin typeface="Meiryo" panose="020B0604030504040204" pitchFamily="34" charset="-128"/>
                <a:ea typeface="Meiryo" panose="020B0604030504040204" pitchFamily="34" charset="-128"/>
              </a:rPr>
              <a:t>本ファイルや本ファイルを加工したものについて、有償での販売・配布・再配布を禁じます。</a:t>
            </a:r>
          </a:p>
          <a:p>
            <a:pPr marL="342900" indent="-342900">
              <a:buFont typeface="+mj-lt"/>
              <a:buAutoNum type="arabicPeriod"/>
            </a:pPr>
            <a:r>
              <a:rPr lang="ja-JP" altLang="en-US" sz="1600" dirty="0">
                <a:latin typeface="Meiryo" panose="020B0604030504040204" pitchFamily="34" charset="-128"/>
                <a:ea typeface="Meiryo" panose="020B0604030504040204" pitchFamily="34" charset="-128"/>
              </a:rPr>
              <a:t>本ファイルを用いたことによるいかなる不利益や損害についても、著作権者は一切の責任を負わないものとします。</a:t>
            </a:r>
          </a:p>
          <a:p>
            <a:pPr marL="342900" indent="-342900">
              <a:buFont typeface="+mj-lt"/>
              <a:buAutoNum type="arabicPeriod"/>
            </a:pPr>
            <a:r>
              <a:rPr lang="ja-JP" altLang="en-US" sz="1600" dirty="0">
                <a:latin typeface="Meiryo" panose="020B0604030504040204" pitchFamily="34" charset="-128"/>
                <a:ea typeface="Meiryo" panose="020B0604030504040204" pitchFamily="34" charset="-128"/>
              </a:rPr>
              <a:t>著作権者は、利用者に通知することなく、本ファイルの内容を変更し、また本ファイルの提供を中止することができるものとします。</a:t>
            </a:r>
            <a:endParaRPr kumimoji="1" lang="ja-JP" altLang="en-US" sz="16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256445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P1010124.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050" y="1556793"/>
            <a:ext cx="9144000" cy="5301208"/>
          </a:xfrm>
          <a:prstGeom prst="rect">
            <a:avLst/>
          </a:prstGeom>
        </p:spPr>
      </p:pic>
      <p:sp>
        <p:nvSpPr>
          <p:cNvPr id="17410" name="Rectangle 2"/>
          <p:cNvSpPr>
            <a:spLocks noGrp="1" noChangeArrowheads="1"/>
          </p:cNvSpPr>
          <p:nvPr>
            <p:ph type="title"/>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ja-JP" altLang="en-US" dirty="0">
                <a:latin typeface="+mj-ea"/>
                <a:cs typeface="ＭＳ Ｐゴシック" charset="0"/>
              </a:rPr>
              <a:t>山田</a:t>
            </a:r>
            <a:r>
              <a:rPr lang="en-US" altLang="ja-JP" dirty="0">
                <a:latin typeface="+mj-ea"/>
                <a:cs typeface="ＭＳ Ｐゴシック" charset="0"/>
              </a:rPr>
              <a:t>GM</a:t>
            </a:r>
            <a:r>
              <a:rPr lang="ja-JP" altLang="en-US" dirty="0">
                <a:latin typeface="+mj-ea"/>
                <a:cs typeface="ＭＳ Ｐゴシック" charset="0"/>
              </a:rPr>
              <a:t>の悩み</a:t>
            </a:r>
          </a:p>
        </p:txBody>
      </p:sp>
      <p:pic>
        <p:nvPicPr>
          <p:cNvPr id="1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509120"/>
            <a:ext cx="1887386" cy="2155776"/>
          </a:xfrm>
          <a:prstGeom prst="rect">
            <a:avLst/>
          </a:prstGeom>
          <a:ln/>
        </p:spPr>
        <p:style>
          <a:lnRef idx="3">
            <a:schemeClr val="lt1"/>
          </a:lnRef>
          <a:fillRef idx="1">
            <a:schemeClr val="accent2"/>
          </a:fillRef>
          <a:effectRef idx="1">
            <a:schemeClr val="accent2"/>
          </a:effectRef>
          <a:fontRef idx="minor">
            <a:schemeClr val="lt1"/>
          </a:fontRef>
        </p:style>
      </p:pic>
      <p:sp>
        <p:nvSpPr>
          <p:cNvPr id="15" name="AutoShape 4"/>
          <p:cNvSpPr>
            <a:spLocks noChangeArrowheads="1"/>
          </p:cNvSpPr>
          <p:nvPr/>
        </p:nvSpPr>
        <p:spPr bwMode="auto">
          <a:xfrm>
            <a:off x="467545" y="1700808"/>
            <a:ext cx="5328591" cy="1296144"/>
          </a:xfrm>
          <a:prstGeom prst="wedgeRoundRectCallout">
            <a:avLst>
              <a:gd name="adj1" fmla="val 58639"/>
              <a:gd name="adj2" fmla="val 33500"/>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spcAft>
                <a:spcPts val="1200"/>
              </a:spcAft>
              <a:defRPr/>
            </a:pPr>
            <a:r>
              <a:rPr lang="ja-JP" altLang="en-US" dirty="0">
                <a:latin typeface="ＭＳ Ｐゴシック"/>
                <a:ea typeface="ＭＳ Ｐゴシック"/>
                <a:cs typeface="ＭＳ Ｐゴシック"/>
              </a:rPr>
              <a:t>彼もがんばっているんですが、残業が続くせいか、何だか疲れているようなん</a:t>
            </a:r>
            <a:r>
              <a:rPr lang="ja-JP" altLang="en-US">
                <a:latin typeface="ＭＳ Ｐゴシック"/>
                <a:ea typeface="ＭＳ Ｐゴシック"/>
                <a:cs typeface="ＭＳ Ｐゴシック"/>
              </a:rPr>
              <a:t>です。いつもより</a:t>
            </a:r>
            <a:r>
              <a:rPr lang="ja-JP" altLang="en-US" dirty="0">
                <a:latin typeface="ＭＳ Ｐゴシック"/>
                <a:ea typeface="ＭＳ Ｐゴシック"/>
                <a:cs typeface="ＭＳ Ｐゴシック"/>
              </a:rPr>
              <a:t>元気が無くて、少し沈んでいるように見えることもあるんです。</a:t>
            </a:r>
          </a:p>
        </p:txBody>
      </p:sp>
      <p:sp>
        <p:nvSpPr>
          <p:cNvPr id="16" name="AutoShape 6"/>
          <p:cNvSpPr>
            <a:spLocks noChangeArrowheads="1"/>
          </p:cNvSpPr>
          <p:nvPr/>
        </p:nvSpPr>
        <p:spPr bwMode="auto">
          <a:xfrm>
            <a:off x="2555776" y="5085184"/>
            <a:ext cx="2808312" cy="1296144"/>
          </a:xfrm>
          <a:prstGeom prst="wedgeRoundRectCallout">
            <a:avLst>
              <a:gd name="adj1" fmla="val -62106"/>
              <a:gd name="adj2" fmla="val 17300"/>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nSpc>
                <a:spcPct val="120000"/>
              </a:lnSpc>
              <a:defRPr/>
            </a:pPr>
            <a:r>
              <a:rPr lang="ja-JP" altLang="en-US" sz="2000" dirty="0">
                <a:latin typeface="ＭＳ Ｐゴシック"/>
                <a:ea typeface="ＭＳ Ｐゴシック"/>
                <a:cs typeface="ＭＳ Ｐゴシック"/>
              </a:rPr>
              <a:t>なるほど。それでため息をついていたんですね。</a:t>
            </a:r>
          </a:p>
        </p:txBody>
      </p:sp>
      <p:sp>
        <p:nvSpPr>
          <p:cNvPr id="10" name="正方形/長方形 9"/>
          <p:cNvSpPr/>
          <p:nvPr/>
        </p:nvSpPr>
        <p:spPr>
          <a:xfrm>
            <a:off x="7452320" y="3933056"/>
            <a:ext cx="1691680" cy="2924944"/>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2" name="図 1" descr="表情集_上司大.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3412" y="1916832"/>
            <a:ext cx="3771884" cy="4941168"/>
          </a:xfrm>
          <a:prstGeom prst="rect">
            <a:avLst/>
          </a:prstGeom>
          <a:noFill/>
          <a:ln>
            <a:noFill/>
          </a:ln>
          <a:effectLst>
            <a:outerShdw blurRad="63500" dist="38099" dir="2700000" algn="ctr" rotWithShape="0">
              <a:schemeClr val="tx1">
                <a:alpha val="50000"/>
              </a:schemeClr>
            </a:outerShdw>
          </a:effectLst>
        </p:spPr>
      </p:pic>
      <p:sp>
        <p:nvSpPr>
          <p:cNvPr id="9" name="AutoShape 4"/>
          <p:cNvSpPr>
            <a:spLocks noChangeArrowheads="1"/>
          </p:cNvSpPr>
          <p:nvPr/>
        </p:nvSpPr>
        <p:spPr bwMode="auto">
          <a:xfrm>
            <a:off x="467544" y="3140968"/>
            <a:ext cx="5328591" cy="1224136"/>
          </a:xfrm>
          <a:prstGeom prst="wedgeRoundRectCallout">
            <a:avLst>
              <a:gd name="adj1" fmla="val 58639"/>
              <a:gd name="adj2" fmla="val 33500"/>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spcAft>
                <a:spcPts val="1200"/>
              </a:spcAft>
              <a:defRPr/>
            </a:pPr>
            <a:r>
              <a:rPr lang="ja-JP" altLang="en-US" dirty="0">
                <a:latin typeface="ＭＳ Ｐゴシック"/>
                <a:ea typeface="ＭＳ Ｐゴシック"/>
                <a:cs typeface="ＭＳ Ｐゴシック"/>
              </a:rPr>
              <a:t>何とかフォローしてやりたいんですが、私も忙しくてねぇ。最近、木下くんは事務所に出社せず客先に直行することも増えていて、どうしたものかなあ、と。</a:t>
            </a:r>
          </a:p>
        </p:txBody>
      </p:sp>
    </p:spTree>
    <p:extLst>
      <p:ext uri="{BB962C8B-B14F-4D97-AF65-F5344CB8AC3E}">
        <p14:creationId xmlns:p14="http://schemas.microsoft.com/office/powerpoint/2010/main" val="267106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596336" y="4293096"/>
            <a:ext cx="1547664" cy="2564904"/>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506" name="Rectangle 2"/>
          <p:cNvSpPr>
            <a:spLocks noGrp="1" noChangeArrowheads="1"/>
          </p:cNvSpPr>
          <p:nvPr>
            <p:ph type="title"/>
          </p:nvPr>
        </p:nvSpPr>
        <p:spPr/>
        <p:txBody>
          <a:bodyPr/>
          <a:lstStyle/>
          <a:p>
            <a:r>
              <a:rPr lang="ja-JP" altLang="en-US"/>
              <a:t>チェック</a:t>
            </a:r>
            <a:r>
              <a:rPr lang="en-US" altLang="ja-JP"/>
              <a:t>1</a:t>
            </a:r>
            <a:r>
              <a:rPr lang="ja-JP" altLang="en-US"/>
              <a:t>：山田</a:t>
            </a:r>
            <a:r>
              <a:rPr lang="en-US" altLang="ja-JP"/>
              <a:t>GM</a:t>
            </a:r>
            <a:r>
              <a:rPr lang="ja-JP" altLang="en-US"/>
              <a:t>の疑問</a:t>
            </a:r>
            <a:endParaRPr lang="ja-JP" altLang="en-US" dirty="0"/>
          </a:p>
        </p:txBody>
      </p:sp>
      <p:sp>
        <p:nvSpPr>
          <p:cNvPr id="21509" name="AutoShape 5"/>
          <p:cNvSpPr>
            <a:spLocks noChangeArrowheads="1"/>
          </p:cNvSpPr>
          <p:nvPr/>
        </p:nvSpPr>
        <p:spPr bwMode="auto">
          <a:xfrm>
            <a:off x="457200" y="1772817"/>
            <a:ext cx="5770563" cy="2448272"/>
          </a:xfrm>
          <a:prstGeom prst="wedgeRoundRectCallout">
            <a:avLst>
              <a:gd name="adj1" fmla="val 52737"/>
              <a:gd name="adj2" fmla="val 70406"/>
              <a:gd name="adj3"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nSpc>
                <a:spcPct val="120000"/>
              </a:lnSpc>
              <a:defRPr/>
            </a:pPr>
            <a:r>
              <a:rPr lang="ja-JP" altLang="en-US" sz="2800" dirty="0">
                <a:latin typeface="ＭＳ Ｐゴシック"/>
                <a:ea typeface="ＭＳ Ｐゴシック"/>
                <a:cs typeface="ＭＳ Ｐゴシック"/>
              </a:rPr>
              <a:t>私が若いころは、こんなことは何でもなかったんだけどなあ。</a:t>
            </a:r>
            <a:endParaRPr lang="en-US" altLang="ja-JP" sz="2800" dirty="0">
              <a:latin typeface="ＭＳ Ｐゴシック"/>
              <a:ea typeface="ＭＳ Ｐゴシック"/>
              <a:cs typeface="ＭＳ Ｐゴシック"/>
            </a:endParaRPr>
          </a:p>
          <a:p>
            <a:pPr>
              <a:lnSpc>
                <a:spcPct val="120000"/>
              </a:lnSpc>
              <a:defRPr/>
            </a:pPr>
            <a:r>
              <a:rPr lang="ja-JP" altLang="en-US" sz="2800" dirty="0">
                <a:latin typeface="ＭＳ Ｐゴシック"/>
                <a:ea typeface="ＭＳ Ｐゴシック"/>
                <a:cs typeface="ＭＳ Ｐゴシック"/>
              </a:rPr>
              <a:t>やっぱり最近の若い人は、</a:t>
            </a:r>
            <a:r>
              <a:rPr lang="ja-JP" altLang="en-US" sz="2800">
                <a:latin typeface="ＭＳ Ｐゴシック"/>
                <a:ea typeface="ＭＳ Ｐゴシック"/>
                <a:cs typeface="ＭＳ Ｐゴシック"/>
              </a:rPr>
              <a:t>ストレスに弱いんです</a:t>
            </a:r>
            <a:r>
              <a:rPr lang="ja-JP" altLang="en-US" sz="2800" dirty="0">
                <a:latin typeface="ＭＳ Ｐゴシック"/>
                <a:ea typeface="ＭＳ Ｐゴシック"/>
                <a:cs typeface="ＭＳ Ｐゴシック"/>
              </a:rPr>
              <a:t>かねぇ。</a:t>
            </a:r>
          </a:p>
        </p:txBody>
      </p:sp>
      <p:sp>
        <p:nvSpPr>
          <p:cNvPr id="21512" name="Text Box 8"/>
          <p:cNvSpPr txBox="1">
            <a:spLocks noChangeArrowheads="1"/>
          </p:cNvSpPr>
          <p:nvPr/>
        </p:nvSpPr>
        <p:spPr bwMode="auto">
          <a:xfrm>
            <a:off x="7885759" y="1484784"/>
            <a:ext cx="1224136" cy="2215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altLang="ja-JP" sz="13800" dirty="0">
                <a:solidFill>
                  <a:srgbClr val="FF3300"/>
                </a:solidFill>
                <a:latin typeface="ＭＳ Ｐゴシック"/>
                <a:ea typeface="ＭＳ Ｐゴシック"/>
                <a:cs typeface="ＭＳ Ｐゴシック"/>
              </a:rPr>
              <a:t>?</a:t>
            </a:r>
          </a:p>
        </p:txBody>
      </p:sp>
      <p:pic>
        <p:nvPicPr>
          <p:cNvPr id="2150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96136" y="2852936"/>
            <a:ext cx="3480471" cy="4005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5" name="図形グループ 4"/>
          <p:cNvGrpSpPr/>
          <p:nvPr/>
        </p:nvGrpSpPr>
        <p:grpSpPr>
          <a:xfrm>
            <a:off x="-1188640" y="4221088"/>
            <a:ext cx="7056784" cy="2983832"/>
            <a:chOff x="-1188640" y="4221088"/>
            <a:chExt cx="7056784" cy="2983832"/>
          </a:xfrm>
        </p:grpSpPr>
        <p:sp>
          <p:nvSpPr>
            <p:cNvPr id="12" name="角丸四角形 11"/>
            <p:cNvSpPr/>
            <p:nvPr/>
          </p:nvSpPr>
          <p:spPr>
            <a:xfrm>
              <a:off x="-1188640" y="5157192"/>
              <a:ext cx="7056784" cy="1512168"/>
            </a:xfrm>
            <a:prstGeom prst="roundRect">
              <a:avLst>
                <a:gd name="adj" fmla="val 50000"/>
              </a:avLst>
            </a:prstGeom>
            <a:blipFill rotWithShape="1">
              <a:blip r:embed="rId3" cstate="print"/>
              <a:tile tx="0" ty="0" sx="100000" sy="100000" flip="none" algn="tl"/>
            </a:blipFill>
            <a:ln w="57150" cmpd="sng"/>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1511" name="Text Box 7"/>
            <p:cNvSpPr txBox="1">
              <a:spLocks noChangeArrowheads="1"/>
            </p:cNvSpPr>
            <p:nvPr/>
          </p:nvSpPr>
          <p:spPr bwMode="auto">
            <a:xfrm>
              <a:off x="2060602" y="5624268"/>
              <a:ext cx="3744416" cy="9664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20000"/>
                </a:lnSpc>
                <a:defRPr/>
              </a:pPr>
              <a:r>
                <a:rPr lang="ja-JP" altLang="en-US" sz="2400" dirty="0">
                  <a:latin typeface="ＭＳ Ｐゴシック"/>
                  <a:ea typeface="ＭＳ Ｐゴシック"/>
                  <a:cs typeface="ＭＳ Ｐゴシック"/>
                </a:rPr>
                <a:t>山田</a:t>
              </a:r>
              <a:r>
                <a:rPr lang="en-US" altLang="ja-JP" sz="2400" dirty="0">
                  <a:latin typeface="ＭＳ Ｐゴシック"/>
                  <a:ea typeface="ＭＳ Ｐゴシック"/>
                  <a:cs typeface="ＭＳ Ｐゴシック"/>
                </a:rPr>
                <a:t>GM</a:t>
              </a:r>
              <a:r>
                <a:rPr lang="ja-JP" altLang="en-US" sz="2400" dirty="0">
                  <a:latin typeface="ＭＳ Ｐゴシック"/>
                  <a:ea typeface="ＭＳ Ｐゴシック"/>
                  <a:cs typeface="ＭＳ Ｐゴシック"/>
                </a:rPr>
                <a:t>のこの疑問。</a:t>
              </a:r>
              <a:endParaRPr lang="en-US" altLang="ja-JP" sz="2400" dirty="0">
                <a:latin typeface="ＭＳ Ｐゴシック"/>
                <a:ea typeface="ＭＳ Ｐゴシック"/>
                <a:cs typeface="ＭＳ Ｐゴシック"/>
              </a:endParaRPr>
            </a:p>
            <a:p>
              <a:pPr>
                <a:lnSpc>
                  <a:spcPct val="120000"/>
                </a:lnSpc>
                <a:defRPr/>
              </a:pPr>
              <a:r>
                <a:rPr lang="ja-JP" altLang="en-US" sz="2400" dirty="0">
                  <a:latin typeface="ＭＳ Ｐゴシック"/>
                  <a:ea typeface="ＭＳ Ｐゴシック"/>
                  <a:cs typeface="ＭＳ Ｐゴシック"/>
                </a:rPr>
                <a:t>皆さんはどう思いますか。</a:t>
              </a:r>
              <a:endParaRPr lang="en-US" altLang="ja-JP" sz="2400" dirty="0">
                <a:latin typeface="ＭＳ Ｐゴシック"/>
                <a:ea typeface="ＭＳ Ｐゴシック"/>
                <a:cs typeface="ＭＳ Ｐゴシック"/>
              </a:endParaRPr>
            </a:p>
          </p:txBody>
        </p:sp>
        <p:sp>
          <p:nvSpPr>
            <p:cNvPr id="10" name="テキスト ボックス 9"/>
            <p:cNvSpPr txBox="1"/>
            <p:nvPr/>
          </p:nvSpPr>
          <p:spPr>
            <a:xfrm>
              <a:off x="2051720" y="5229200"/>
              <a:ext cx="2182709" cy="523220"/>
            </a:xfrm>
            <a:prstGeom prst="rect">
              <a:avLst/>
            </a:prstGeom>
            <a:noFill/>
          </p:spPr>
          <p:txBody>
            <a:bodyPr wrap="none" rtlCol="0">
              <a:spAutoFit/>
            </a:bodyPr>
            <a:lstStyle/>
            <a:p>
              <a:r>
                <a:rPr kumimoji="1" lang="en-US" altLang="ja-JP" sz="2800" dirty="0" err="1">
                  <a:solidFill>
                    <a:schemeClr val="accent2"/>
                  </a:solidFill>
                </a:rPr>
                <a:t>Rino’s</a:t>
              </a:r>
              <a:r>
                <a:rPr kumimoji="1" lang="en-US" altLang="ja-JP" sz="2800" dirty="0">
                  <a:solidFill>
                    <a:schemeClr val="accent2"/>
                  </a:solidFill>
                </a:rPr>
                <a:t> Check !!</a:t>
              </a:r>
              <a:endParaRPr kumimoji="1" lang="ja-JP" altLang="en-US" sz="2800" dirty="0">
                <a:solidFill>
                  <a:schemeClr val="accent2"/>
                </a:solidFill>
              </a:endParaRPr>
            </a:p>
          </p:txBody>
        </p:sp>
        <p:pic>
          <p:nvPicPr>
            <p:cNvPr id="4" name="図 3" descr="Rino Check 右.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9332" y="4221088"/>
              <a:ext cx="1850573" cy="2983832"/>
            </a:xfrm>
            <a:prstGeom prst="rect">
              <a:avLst/>
            </a:prstGeom>
            <a:effectLst>
              <a:outerShdw blurRad="50800" dist="38100" dir="8100000" algn="tr" rotWithShape="0">
                <a:prstClr val="black">
                  <a:alpha val="34000"/>
                </a:prstClr>
              </a:outerShdw>
            </a:effectLst>
          </p:spPr>
        </p:pic>
      </p:grpSp>
    </p:spTree>
    <p:extLst>
      <p:ext uri="{BB962C8B-B14F-4D97-AF65-F5344CB8AC3E}">
        <p14:creationId xmlns:p14="http://schemas.microsoft.com/office/powerpoint/2010/main" val="28537158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デザ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4603</Words>
  <Application>Microsoft Office PowerPoint</Application>
  <PresentationFormat>画面に合わせる (4:3)</PresentationFormat>
  <Paragraphs>412</Paragraphs>
  <Slides>75</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75</vt:i4>
      </vt:variant>
    </vt:vector>
  </HeadingPairs>
  <TitlesOfParts>
    <vt:vector size="83" baseType="lpstr">
      <vt:lpstr>HGPｺﾞｼｯｸE</vt:lpstr>
      <vt:lpstr>ＭＳ Ｐゴシック</vt:lpstr>
      <vt:lpstr>Meiryo</vt:lpstr>
      <vt:lpstr>Calibri</vt:lpstr>
      <vt:lpstr>Tw Cen MT</vt:lpstr>
      <vt:lpstr>Wingdings</vt:lpstr>
      <vt:lpstr>Wingdings 2</vt:lpstr>
      <vt:lpstr>デザート</vt:lpstr>
      <vt:lpstr>PowerPoint プレゼンテーション</vt:lpstr>
      <vt:lpstr>登場人物紹介</vt:lpstr>
      <vt:lpstr>登場人物紹介</vt:lpstr>
      <vt:lpstr>ある日、社内の廊下にて･･･</vt:lpstr>
      <vt:lpstr>山田さんの悩みごと</vt:lpstr>
      <vt:lpstr>第1章：部下のストレスに気づく</vt:lpstr>
      <vt:lpstr>健康管理室にて</vt:lpstr>
      <vt:lpstr>山田GMの悩み</vt:lpstr>
      <vt:lpstr>チェック1：山田GMの疑問</vt:lpstr>
      <vt:lpstr>チェック1：部下のストレスに気づく</vt:lpstr>
      <vt:lpstr>チェック1：正解は「C」</vt:lpstr>
      <vt:lpstr>解説１：部下のストレスに気づく</vt:lpstr>
      <vt:lpstr>解説１：部下のストレスに気づく</vt:lpstr>
      <vt:lpstr>まとめ１：部下のストレスに気づく</vt:lpstr>
      <vt:lpstr>木下さんへの対応をどうするか</vt:lpstr>
      <vt:lpstr>第2章：不調の部下に声をかける</vt:lpstr>
      <vt:lpstr>木下さんは「メンタル」なのか？</vt:lpstr>
      <vt:lpstr>部下の「いつもと違う」様子の変化</vt:lpstr>
      <vt:lpstr>木下さんの「いつもと違う変化」</vt:lpstr>
      <vt:lpstr>チェック2：山田GMの疑問</vt:lpstr>
      <vt:lpstr>チェック2：不調の部下に声をかける</vt:lpstr>
      <vt:lpstr>チェック2：正解は「C」</vt:lpstr>
      <vt:lpstr>部下への声かけ</vt:lpstr>
      <vt:lpstr>まとめ2：不調の部下に声をかける</vt:lpstr>
      <vt:lpstr>山田さんからのメール</vt:lpstr>
      <vt:lpstr>第3章：部下が話をしてくれない！</vt:lpstr>
      <vt:lpstr>山田さんからのメール</vt:lpstr>
      <vt:lpstr>チェック3：部下が話をしてくれない</vt:lpstr>
      <vt:lpstr>チェック3：部下が話をしてくれない</vt:lpstr>
      <vt:lpstr>チェック3：正解は「C」</vt:lpstr>
      <vt:lpstr>ポイント3：様子を見るのは1回だけ</vt:lpstr>
      <vt:lpstr>山田さんへの返信メール</vt:lpstr>
      <vt:lpstr>山田さんからの返信メール</vt:lpstr>
      <vt:lpstr>まとめ3：部下が話をしてくれない</vt:lpstr>
      <vt:lpstr>そして１週間後、会議室にて</vt:lpstr>
      <vt:lpstr>第4章：健康管理室につなぐ</vt:lpstr>
      <vt:lpstr>もう一度声をかけて話を聴く</vt:lpstr>
      <vt:lpstr>木下さんの話（仕事について）</vt:lpstr>
      <vt:lpstr>木下さんの話（体調について）</vt:lpstr>
      <vt:lpstr>チェック4：部下の様子が心配だ</vt:lpstr>
      <vt:lpstr>チェック4：部下の様子が心配だ</vt:lpstr>
      <vt:lpstr>チェック4：正解は「A」</vt:lpstr>
      <vt:lpstr>まとめ4：健康管理室につなぐ</vt:lpstr>
      <vt:lpstr>健康管理室につなぐ</vt:lpstr>
      <vt:lpstr>木下さんの意外な反応</vt:lpstr>
      <vt:lpstr>山田GM、再びピンチに！</vt:lpstr>
      <vt:lpstr>第5章：助けて！りの先生！</vt:lpstr>
      <vt:lpstr>再度、健康管理室にて</vt:lpstr>
      <vt:lpstr>チェック5：山田GMの疑問</vt:lpstr>
      <vt:lpstr>チェック5：健康管理室につなぐ</vt:lpstr>
      <vt:lpstr>チェック5：正解は「B」</vt:lpstr>
      <vt:lpstr>他の理由をつけて呼び出す</vt:lpstr>
      <vt:lpstr>上司が面談を依頼する枠組み</vt:lpstr>
      <vt:lpstr>安全配慮義務を果たすために</vt:lpstr>
      <vt:lpstr>健康管理室へのつなぎ方</vt:lpstr>
      <vt:lpstr>まとめ5：上司が面談を依頼する</vt:lpstr>
      <vt:lpstr>エピローグ</vt:lpstr>
      <vt:lpstr>小林先生と木下さんの面談</vt:lpstr>
      <vt:lpstr>産業医と人事担当者の話し合い</vt:lpstr>
      <vt:lpstr>治療経過のフォローアップ</vt:lpstr>
      <vt:lpstr>そして3ヶ月後……</vt:lpstr>
      <vt:lpstr>確認クイズ＆アンケート</vt:lpstr>
      <vt:lpstr>みなさん、お疲れ様でした！</vt:lpstr>
      <vt:lpstr>確認クイズ（第１問）</vt:lpstr>
      <vt:lpstr>確認クイズ（第１問）</vt:lpstr>
      <vt:lpstr>確認クイズ（第2問）</vt:lpstr>
      <vt:lpstr>確認クイズ（第2問）</vt:lpstr>
      <vt:lpstr>確認クイズ（第3問）</vt:lpstr>
      <vt:lpstr>確認クイズ（第3問）</vt:lpstr>
      <vt:lpstr>確認クイズ（第4問）</vt:lpstr>
      <vt:lpstr>確認クイズ（第4問）</vt:lpstr>
      <vt:lpstr>確認クイズ（第5問）</vt:lpstr>
      <vt:lpstr>確認クイズ（第5問）</vt:lpstr>
      <vt:lpstr>これでおしまい！</vt:lpstr>
      <vt:lpstr>クレジット・利用規約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2019-05-19T05:39:37Z</dcterms:created>
  <dcterms:modified xsi:type="dcterms:W3CDTF">2019-05-19T09:45:43Z</dcterms:modified>
</cp:coreProperties>
</file>